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ivvic" pitchFamily="2" charset="77"/>
      <p:regular r:id="rId36"/>
      <p:bold r:id="rId37"/>
      <p:italic r:id="rId38"/>
      <p:boldItalic r:id="rId39"/>
    </p:embeddedFont>
    <p:embeddedFont>
      <p:font typeface="Montserrat" pitchFamily="2" charset="77"/>
      <p:regular r:id="rId40"/>
      <p:bold r:id="rId41"/>
      <p:italic r:id="rId42"/>
      <p:boldItalic r:id="rId43"/>
    </p:embeddedFont>
    <p:embeddedFont>
      <p:font typeface="Montserrat Medium" panose="020F0502020204030204" pitchFamily="34" charset="0"/>
      <p:regular r:id="rId44"/>
      <p:bold r:id="rId45"/>
      <p:italic r:id="rId46"/>
      <p:boldItalic r:id="rId47"/>
    </p:embeddedFont>
    <p:embeddedFont>
      <p:font typeface="Montserrat SemiBold" panose="020F050202020403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Condensed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E25E3A-9EF9-45B8-BAC8-EE8648D723AE}">
  <a:tblStyle styleId="{B1E25E3A-9EF9-45B8-BAC8-EE8648D72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8829cbc1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88829cbc1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912cc925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8912cc925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8829cbc12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8829cbc12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e623c2c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9ae623c2c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9a9fc620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9a9fc620c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9ae623c2c4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9ae623c2c4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9ae623c2c4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9ae623c2c4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89a9fc620c_10_1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89a9fc620c_10_1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89a9fc620c_1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89a9fc620c_1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89a9fc620c_1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89a9fc620c_1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ae623c2c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ae623c2c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9a9fc620c_10_1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9a9fc620c_10_1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89a9fc620c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89a9fc620c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ae623c2c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ae623c2c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ae623c2c4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ae623c2c4_0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ae623c2c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ae623c2c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89a9fc620c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89a9fc620c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89c7d27e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89c7d27e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9a9fc620c_10_1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9a9fc620c_10_1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9c7d27ee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89c7d27ee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ae623c2c4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ae623c2c4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e623c2c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e623c2c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6bc9ae94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6bc9ae94a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ae623c2c4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ae623c2c4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ae623c2c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ae623c2c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ae623c2c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ae623c2c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ae623c2c4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ae623c2c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8829cbc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88829cbc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1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2.xml"/><Relationship Id="rId5" Type="http://schemas.openxmlformats.org/officeDocument/2006/relationships/slide" Target="../slides/slide29.xml"/><Relationship Id="rId4" Type="http://schemas.openxmlformats.org/officeDocument/2006/relationships/slide" Target="../slides/slide1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121275"/>
            <a:ext cx="9473394" cy="5326992"/>
            <a:chOff x="0" y="1733"/>
            <a:chExt cx="9144203" cy="5141884"/>
          </a:xfrm>
        </p:grpSpPr>
        <p:sp>
          <p:nvSpPr>
            <p:cNvPr id="10" name="Google Shape;10;p2"/>
            <p:cNvSpPr/>
            <p:nvPr/>
          </p:nvSpPr>
          <p:spPr>
            <a:xfrm>
              <a:off x="0" y="1733"/>
              <a:ext cx="9144203" cy="5141884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14400"/>
              <a:ext cx="9144203" cy="4928945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0000" y="1603525"/>
            <a:ext cx="2737800" cy="16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0000" y="3444325"/>
            <a:ext cx="2737800" cy="7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-990611" y="3714756"/>
            <a:ext cx="10135435" cy="1428930"/>
            <a:chOff x="0" y="1733"/>
            <a:chExt cx="9144203" cy="5141884"/>
          </a:xfrm>
        </p:grpSpPr>
        <p:sp>
          <p:nvSpPr>
            <p:cNvPr id="78" name="Google Shape;78;p11"/>
            <p:cNvSpPr/>
            <p:nvPr/>
          </p:nvSpPr>
          <p:spPr>
            <a:xfrm>
              <a:off x="0" y="1733"/>
              <a:ext cx="9144203" cy="5141884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0" y="214400"/>
              <a:ext cx="9144203" cy="4928945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11"/>
          <p:cNvGrpSpPr/>
          <p:nvPr/>
        </p:nvGrpSpPr>
        <p:grpSpPr>
          <a:xfrm>
            <a:off x="4584107" y="-232505"/>
            <a:ext cx="4956221" cy="2132274"/>
            <a:chOff x="4106300" y="1016575"/>
            <a:chExt cx="2479350" cy="1102178"/>
          </a:xfrm>
        </p:grpSpPr>
        <p:sp>
          <p:nvSpPr>
            <p:cNvPr id="81" name="Google Shape;81;p11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595700" y="1805550"/>
            <a:ext cx="5952600" cy="98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595700" y="2906275"/>
            <a:ext cx="5952600" cy="54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3"/>
          <p:cNvGrpSpPr/>
          <p:nvPr/>
        </p:nvGrpSpPr>
        <p:grpSpPr>
          <a:xfrm rot="10800000">
            <a:off x="-598508" y="3479052"/>
            <a:ext cx="3968943" cy="2132274"/>
            <a:chOff x="4106300" y="1016575"/>
            <a:chExt cx="2479350" cy="1102178"/>
          </a:xfrm>
        </p:grpSpPr>
        <p:sp>
          <p:nvSpPr>
            <p:cNvPr id="88" name="Google Shape;88;p13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6630225" y="4"/>
            <a:ext cx="2513765" cy="2331456"/>
            <a:chOff x="6669475" y="4"/>
            <a:chExt cx="2513765" cy="2331456"/>
          </a:xfrm>
        </p:grpSpPr>
        <p:sp>
          <p:nvSpPr>
            <p:cNvPr id="91" name="Google Shape;91;p13"/>
            <p:cNvSpPr/>
            <p:nvPr/>
          </p:nvSpPr>
          <p:spPr>
            <a:xfrm>
              <a:off x="6669475" y="4"/>
              <a:ext cx="2513765" cy="2331456"/>
            </a:xfrm>
            <a:custGeom>
              <a:avLst/>
              <a:gdLst/>
              <a:ahLst/>
              <a:cxnLst/>
              <a:rect l="l" t="t" r="r" b="b"/>
              <a:pathLst>
                <a:path w="78043" h="72383" extrusionOk="0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784687" y="4"/>
              <a:ext cx="2398550" cy="2187542"/>
            </a:xfrm>
            <a:custGeom>
              <a:avLst/>
              <a:gdLst/>
              <a:ahLst/>
              <a:cxnLst/>
              <a:rect l="l" t="t" r="r" b="b"/>
              <a:pathLst>
                <a:path w="74466" h="67915" extrusionOk="0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1225110" y="1172475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>
            <a:hlinkClick r:id="rId2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225111" y="1535475"/>
            <a:ext cx="23442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1225110" y="1783875"/>
            <a:ext cx="2344200" cy="4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1225110" y="2374273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98" name="Google Shape;98;p13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1225111" y="2737275"/>
            <a:ext cx="23442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6"/>
          </p:nvPr>
        </p:nvSpPr>
        <p:spPr>
          <a:xfrm>
            <a:off x="1225110" y="2979375"/>
            <a:ext cx="2344200" cy="4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1225110" y="3569775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>
            <a:hlinkClick r:id="rId4" action="ppaction://hlinksldjump"/>
          </p:cNvPr>
          <p:cNvSpPr txBox="1">
            <a:spLocks noGrp="1"/>
          </p:cNvSpPr>
          <p:nvPr>
            <p:ph type="title" idx="8"/>
          </p:nvPr>
        </p:nvSpPr>
        <p:spPr>
          <a:xfrm>
            <a:off x="1225111" y="3933775"/>
            <a:ext cx="23442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9"/>
          </p:nvPr>
        </p:nvSpPr>
        <p:spPr>
          <a:xfrm>
            <a:off x="1225117" y="4179025"/>
            <a:ext cx="2344200" cy="4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3">
            <a:hlinkClick r:id="rId5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4966585" y="1171750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>
            <a:hlinkClick r:id="rId5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4966715" y="1535475"/>
            <a:ext cx="24090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5"/>
          </p:nvPr>
        </p:nvSpPr>
        <p:spPr>
          <a:xfrm>
            <a:off x="4966760" y="1783863"/>
            <a:ext cx="2409000" cy="4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13">
            <a:hlinkClick r:id="rId6" action="ppaction://hlinksldjump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4966585" y="2375625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>
            <a:hlinkClick r:id="rId6" action="ppaction://hlinksldjump"/>
          </p:cNvPr>
          <p:cNvSpPr txBox="1">
            <a:spLocks noGrp="1"/>
          </p:cNvSpPr>
          <p:nvPr>
            <p:ph type="title" idx="17"/>
          </p:nvPr>
        </p:nvSpPr>
        <p:spPr>
          <a:xfrm>
            <a:off x="4966590" y="2734622"/>
            <a:ext cx="24090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8"/>
          </p:nvPr>
        </p:nvSpPr>
        <p:spPr>
          <a:xfrm>
            <a:off x="4966735" y="2983400"/>
            <a:ext cx="2409000" cy="4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13">
            <a:hlinkClick r:id="" action="ppaction://noaction"/>
          </p:cNvPr>
          <p:cNvSpPr txBox="1">
            <a:spLocks noGrp="1"/>
          </p:cNvSpPr>
          <p:nvPr>
            <p:ph type="title" idx="19" hasCustomPrompt="1"/>
          </p:nvPr>
        </p:nvSpPr>
        <p:spPr>
          <a:xfrm>
            <a:off x="4966585" y="3569775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4966735" y="3933775"/>
            <a:ext cx="24090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1"/>
          </p:nvPr>
        </p:nvSpPr>
        <p:spPr>
          <a:xfrm>
            <a:off x="4966735" y="4182925"/>
            <a:ext cx="2409000" cy="4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0000" y="3516875"/>
            <a:ext cx="2164200" cy="76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2"/>
          </p:nvPr>
        </p:nvSpPr>
        <p:spPr>
          <a:xfrm>
            <a:off x="3489900" y="3516875"/>
            <a:ext cx="2164200" cy="76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3"/>
          </p:nvPr>
        </p:nvSpPr>
        <p:spPr>
          <a:xfrm>
            <a:off x="6259800" y="3516875"/>
            <a:ext cx="2164200" cy="76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4"/>
          </p:nvPr>
        </p:nvSpPr>
        <p:spPr>
          <a:xfrm>
            <a:off x="720000" y="3153875"/>
            <a:ext cx="21642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5"/>
          </p:nvPr>
        </p:nvSpPr>
        <p:spPr>
          <a:xfrm>
            <a:off x="3489900" y="3153875"/>
            <a:ext cx="21642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6"/>
          </p:nvPr>
        </p:nvSpPr>
        <p:spPr>
          <a:xfrm>
            <a:off x="6259800" y="3153875"/>
            <a:ext cx="21642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120" name="Google Shape;120;p14"/>
          <p:cNvGrpSpPr/>
          <p:nvPr/>
        </p:nvGrpSpPr>
        <p:grpSpPr>
          <a:xfrm>
            <a:off x="6285097" y="0"/>
            <a:ext cx="2858151" cy="2650866"/>
            <a:chOff x="6669475" y="4"/>
            <a:chExt cx="2513765" cy="2331456"/>
          </a:xfrm>
        </p:grpSpPr>
        <p:sp>
          <p:nvSpPr>
            <p:cNvPr id="121" name="Google Shape;121;p14"/>
            <p:cNvSpPr/>
            <p:nvPr/>
          </p:nvSpPr>
          <p:spPr>
            <a:xfrm>
              <a:off x="6669475" y="4"/>
              <a:ext cx="2513765" cy="2331456"/>
            </a:xfrm>
            <a:custGeom>
              <a:avLst/>
              <a:gdLst/>
              <a:ahLst/>
              <a:cxnLst/>
              <a:rect l="l" t="t" r="r" b="b"/>
              <a:pathLst>
                <a:path w="78043" h="72383" extrusionOk="0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6784687" y="4"/>
              <a:ext cx="2398550" cy="2187542"/>
            </a:xfrm>
            <a:custGeom>
              <a:avLst/>
              <a:gdLst/>
              <a:ahLst/>
              <a:cxnLst/>
              <a:rect l="l" t="t" r="r" b="b"/>
              <a:pathLst>
                <a:path w="74466" h="67915" extrusionOk="0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5"/>
          <p:cNvGrpSpPr/>
          <p:nvPr/>
        </p:nvGrpSpPr>
        <p:grpSpPr>
          <a:xfrm rot="10800000" flipH="1">
            <a:off x="5749768" y="3459952"/>
            <a:ext cx="3968943" cy="2132274"/>
            <a:chOff x="4106300" y="1016575"/>
            <a:chExt cx="2479350" cy="1102178"/>
          </a:xfrm>
        </p:grpSpPr>
        <p:sp>
          <p:nvSpPr>
            <p:cNvPr id="125" name="Google Shape;125;p15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15"/>
          <p:cNvGrpSpPr/>
          <p:nvPr/>
        </p:nvGrpSpPr>
        <p:grpSpPr>
          <a:xfrm flipH="1">
            <a:off x="-8822" y="-4"/>
            <a:ext cx="3021294" cy="2802177"/>
            <a:chOff x="6669475" y="4"/>
            <a:chExt cx="2513765" cy="2331456"/>
          </a:xfrm>
        </p:grpSpPr>
        <p:sp>
          <p:nvSpPr>
            <p:cNvPr id="128" name="Google Shape;128;p15"/>
            <p:cNvSpPr/>
            <p:nvPr/>
          </p:nvSpPr>
          <p:spPr>
            <a:xfrm>
              <a:off x="6669475" y="4"/>
              <a:ext cx="2513765" cy="2331456"/>
            </a:xfrm>
            <a:custGeom>
              <a:avLst/>
              <a:gdLst/>
              <a:ahLst/>
              <a:cxnLst/>
              <a:rect l="l" t="t" r="r" b="b"/>
              <a:pathLst>
                <a:path w="78043" h="72383" extrusionOk="0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6784687" y="4"/>
              <a:ext cx="2398550" cy="2187542"/>
            </a:xfrm>
            <a:custGeom>
              <a:avLst/>
              <a:gdLst/>
              <a:ahLst/>
              <a:cxnLst/>
              <a:rect l="l" t="t" r="r" b="b"/>
              <a:pathLst>
                <a:path w="74466" h="67915" extrusionOk="0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1"/>
          </p:nvPr>
        </p:nvSpPr>
        <p:spPr>
          <a:xfrm>
            <a:off x="720025" y="4125900"/>
            <a:ext cx="17823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2"/>
          </p:nvPr>
        </p:nvSpPr>
        <p:spPr>
          <a:xfrm>
            <a:off x="3433180" y="4125900"/>
            <a:ext cx="17823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3"/>
          </p:nvPr>
        </p:nvSpPr>
        <p:spPr>
          <a:xfrm>
            <a:off x="3433163" y="2441250"/>
            <a:ext cx="17823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4"/>
          </p:nvPr>
        </p:nvSpPr>
        <p:spPr>
          <a:xfrm>
            <a:off x="720000" y="2441250"/>
            <a:ext cx="17823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 idx="5"/>
          </p:nvPr>
        </p:nvSpPr>
        <p:spPr>
          <a:xfrm>
            <a:off x="720000" y="2078250"/>
            <a:ext cx="17823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 idx="6"/>
          </p:nvPr>
        </p:nvSpPr>
        <p:spPr>
          <a:xfrm>
            <a:off x="720000" y="3762900"/>
            <a:ext cx="17823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 idx="7"/>
          </p:nvPr>
        </p:nvSpPr>
        <p:spPr>
          <a:xfrm>
            <a:off x="3433175" y="2078250"/>
            <a:ext cx="17823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title" idx="8"/>
          </p:nvPr>
        </p:nvSpPr>
        <p:spPr>
          <a:xfrm>
            <a:off x="3433175" y="3762900"/>
            <a:ext cx="17823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6"/>
          <p:cNvGrpSpPr/>
          <p:nvPr/>
        </p:nvGrpSpPr>
        <p:grpSpPr>
          <a:xfrm flipH="1">
            <a:off x="-274658" y="-219081"/>
            <a:ext cx="3968943" cy="1764367"/>
            <a:chOff x="4106300" y="1016575"/>
            <a:chExt cx="2479350" cy="1102178"/>
          </a:xfrm>
        </p:grpSpPr>
        <p:sp>
          <p:nvSpPr>
            <p:cNvPr id="141" name="Google Shape;141;p16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6"/>
          <p:cNvGrpSpPr/>
          <p:nvPr/>
        </p:nvGrpSpPr>
        <p:grpSpPr>
          <a:xfrm rot="10800000" flipH="1">
            <a:off x="5721768" y="3459952"/>
            <a:ext cx="3968943" cy="2132274"/>
            <a:chOff x="4106300" y="1016575"/>
            <a:chExt cx="2479350" cy="1102178"/>
          </a:xfrm>
        </p:grpSpPr>
        <p:sp>
          <p:nvSpPr>
            <p:cNvPr id="144" name="Google Shape;144;p16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7"/>
          <p:cNvGrpSpPr/>
          <p:nvPr/>
        </p:nvGrpSpPr>
        <p:grpSpPr>
          <a:xfrm rot="10800000">
            <a:off x="-598508" y="3498052"/>
            <a:ext cx="3968943" cy="2132274"/>
            <a:chOff x="4106300" y="1016575"/>
            <a:chExt cx="2479350" cy="1102178"/>
          </a:xfrm>
        </p:grpSpPr>
        <p:sp>
          <p:nvSpPr>
            <p:cNvPr id="149" name="Google Shape;149;p17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17"/>
          <p:cNvGrpSpPr/>
          <p:nvPr/>
        </p:nvGrpSpPr>
        <p:grpSpPr>
          <a:xfrm>
            <a:off x="5611792" y="-142881"/>
            <a:ext cx="3968943" cy="1764367"/>
            <a:chOff x="4106300" y="1016575"/>
            <a:chExt cx="2479350" cy="1102178"/>
          </a:xfrm>
        </p:grpSpPr>
        <p:sp>
          <p:nvSpPr>
            <p:cNvPr id="152" name="Google Shape;152;p17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 flipH="1">
            <a:off x="720000" y="1645275"/>
            <a:ext cx="2510400" cy="101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1"/>
          </p:nvPr>
        </p:nvSpPr>
        <p:spPr>
          <a:xfrm flipH="1">
            <a:off x="720000" y="2484325"/>
            <a:ext cx="2510400" cy="101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8"/>
          <p:cNvGrpSpPr/>
          <p:nvPr/>
        </p:nvGrpSpPr>
        <p:grpSpPr>
          <a:xfrm rot="10800000">
            <a:off x="-598508" y="3498052"/>
            <a:ext cx="3968943" cy="2132274"/>
            <a:chOff x="4106300" y="1016575"/>
            <a:chExt cx="2479350" cy="1102178"/>
          </a:xfrm>
        </p:grpSpPr>
        <p:sp>
          <p:nvSpPr>
            <p:cNvPr id="158" name="Google Shape;158;p18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5611792" y="-142881"/>
            <a:ext cx="3968943" cy="1764367"/>
            <a:chOff x="4106300" y="1016575"/>
            <a:chExt cx="2479350" cy="1102178"/>
          </a:xfrm>
        </p:grpSpPr>
        <p:sp>
          <p:nvSpPr>
            <p:cNvPr id="162" name="Google Shape;162;p18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he Section">
  <p:cSld name="CUSTOM_13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9"/>
          <p:cNvGrpSpPr/>
          <p:nvPr/>
        </p:nvGrpSpPr>
        <p:grpSpPr>
          <a:xfrm rot="10800000">
            <a:off x="-59880" y="-13314"/>
            <a:ext cx="10723407" cy="5141884"/>
            <a:chOff x="0" y="1733"/>
            <a:chExt cx="9144203" cy="5141884"/>
          </a:xfrm>
        </p:grpSpPr>
        <p:sp>
          <p:nvSpPr>
            <p:cNvPr id="166" name="Google Shape;166;p19"/>
            <p:cNvSpPr/>
            <p:nvPr/>
          </p:nvSpPr>
          <p:spPr>
            <a:xfrm flipH="1">
              <a:off x="0" y="1733"/>
              <a:ext cx="9144203" cy="5141884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 flipH="1">
              <a:off x="0" y="214400"/>
              <a:ext cx="9144203" cy="4928945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720000" y="1815600"/>
            <a:ext cx="30915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2398200" cy="5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3" y="1059450"/>
            <a:ext cx="15156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0"/>
          <p:cNvGrpSpPr/>
          <p:nvPr/>
        </p:nvGrpSpPr>
        <p:grpSpPr>
          <a:xfrm>
            <a:off x="-65607" y="-93797"/>
            <a:ext cx="3334748" cy="4792558"/>
            <a:chOff x="1668589" y="1441629"/>
            <a:chExt cx="2816986" cy="3964396"/>
          </a:xfrm>
        </p:grpSpPr>
        <p:sp>
          <p:nvSpPr>
            <p:cNvPr id="173" name="Google Shape;173;p20"/>
            <p:cNvSpPr/>
            <p:nvPr/>
          </p:nvSpPr>
          <p:spPr>
            <a:xfrm rot="10800000">
              <a:off x="1668589" y="1441629"/>
              <a:ext cx="2816986" cy="3964396"/>
            </a:xfrm>
            <a:custGeom>
              <a:avLst/>
              <a:gdLst/>
              <a:ahLst/>
              <a:cxnLst/>
              <a:rect l="l" t="t" r="r" b="b"/>
              <a:pathLst>
                <a:path w="82999" h="116806" extrusionOk="0">
                  <a:moveTo>
                    <a:pt x="82464" y="1"/>
                  </a:moveTo>
                  <a:cubicBezTo>
                    <a:pt x="82335" y="1"/>
                    <a:pt x="82204" y="47"/>
                    <a:pt x="82095" y="152"/>
                  </a:cubicBezTo>
                  <a:cubicBezTo>
                    <a:pt x="73073" y="9174"/>
                    <a:pt x="67740" y="33067"/>
                    <a:pt x="66497" y="44700"/>
                  </a:cubicBezTo>
                  <a:cubicBezTo>
                    <a:pt x="60050" y="105583"/>
                    <a:pt x="38183" y="112475"/>
                    <a:pt x="25719" y="112475"/>
                  </a:cubicBezTo>
                  <a:cubicBezTo>
                    <a:pt x="22071" y="112475"/>
                    <a:pt x="19229" y="111885"/>
                    <a:pt x="17813" y="111885"/>
                  </a:cubicBezTo>
                  <a:cubicBezTo>
                    <a:pt x="17777" y="111885"/>
                    <a:pt x="17742" y="111885"/>
                    <a:pt x="17707" y="111886"/>
                  </a:cubicBezTo>
                  <a:cubicBezTo>
                    <a:pt x="17160" y="111872"/>
                    <a:pt x="16627" y="111865"/>
                    <a:pt x="16107" y="111865"/>
                  </a:cubicBezTo>
                  <a:cubicBezTo>
                    <a:pt x="7612" y="111865"/>
                    <a:pt x="2813" y="113749"/>
                    <a:pt x="365" y="115889"/>
                  </a:cubicBezTo>
                  <a:cubicBezTo>
                    <a:pt x="1" y="116203"/>
                    <a:pt x="239" y="116805"/>
                    <a:pt x="716" y="116805"/>
                  </a:cubicBezTo>
                  <a:lnTo>
                    <a:pt x="82472" y="116805"/>
                  </a:lnTo>
                  <a:cubicBezTo>
                    <a:pt x="82761" y="116805"/>
                    <a:pt x="82999" y="116579"/>
                    <a:pt x="82999" y="116278"/>
                  </a:cubicBezTo>
                  <a:lnTo>
                    <a:pt x="82999" y="6150"/>
                  </a:lnTo>
                  <a:lnTo>
                    <a:pt x="82999" y="528"/>
                  </a:lnTo>
                  <a:cubicBezTo>
                    <a:pt x="82999" y="212"/>
                    <a:pt x="82737" y="1"/>
                    <a:pt x="82464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 rot="10800000">
              <a:off x="1668597" y="1441632"/>
              <a:ext cx="2191743" cy="3755699"/>
            </a:xfrm>
            <a:custGeom>
              <a:avLst/>
              <a:gdLst/>
              <a:ahLst/>
              <a:cxnLst/>
              <a:rect l="l" t="t" r="r" b="b"/>
              <a:pathLst>
                <a:path w="64577" h="110657" extrusionOk="0">
                  <a:moveTo>
                    <a:pt x="64577" y="1"/>
                  </a:moveTo>
                  <a:cubicBezTo>
                    <a:pt x="56395" y="9952"/>
                    <a:pt x="51526" y="31988"/>
                    <a:pt x="50359" y="43018"/>
                  </a:cubicBezTo>
                  <a:cubicBezTo>
                    <a:pt x="43679" y="106095"/>
                    <a:pt x="20298" y="110049"/>
                    <a:pt x="8185" y="110049"/>
                  </a:cubicBezTo>
                  <a:cubicBezTo>
                    <a:pt x="6449" y="110049"/>
                    <a:pt x="4945" y="109968"/>
                    <a:pt x="3754" y="109968"/>
                  </a:cubicBezTo>
                  <a:cubicBezTo>
                    <a:pt x="2827" y="109968"/>
                    <a:pt x="2090" y="110017"/>
                    <a:pt x="1582" y="110192"/>
                  </a:cubicBezTo>
                  <a:cubicBezTo>
                    <a:pt x="1042" y="110380"/>
                    <a:pt x="528" y="110518"/>
                    <a:pt x="1" y="110656"/>
                  </a:cubicBezTo>
                  <a:lnTo>
                    <a:pt x="64577" y="110656"/>
                  </a:lnTo>
                  <a:lnTo>
                    <a:pt x="64577" y="1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 idx="2"/>
          </p:nvPr>
        </p:nvSpPr>
        <p:spPr>
          <a:xfrm>
            <a:off x="720000" y="2053639"/>
            <a:ext cx="1932900" cy="34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720000" y="2431700"/>
            <a:ext cx="1932900" cy="39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title" idx="3"/>
          </p:nvPr>
        </p:nvSpPr>
        <p:spPr>
          <a:xfrm>
            <a:off x="720000" y="3834539"/>
            <a:ext cx="1932900" cy="34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4"/>
          </p:nvPr>
        </p:nvSpPr>
        <p:spPr>
          <a:xfrm>
            <a:off x="720000" y="4212600"/>
            <a:ext cx="1932900" cy="39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 idx="5"/>
          </p:nvPr>
        </p:nvSpPr>
        <p:spPr>
          <a:xfrm>
            <a:off x="3605550" y="2053639"/>
            <a:ext cx="1932900" cy="34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6"/>
          </p:nvPr>
        </p:nvSpPr>
        <p:spPr>
          <a:xfrm>
            <a:off x="3605550" y="2431700"/>
            <a:ext cx="1932900" cy="39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 idx="7"/>
          </p:nvPr>
        </p:nvSpPr>
        <p:spPr>
          <a:xfrm>
            <a:off x="3605550" y="3834539"/>
            <a:ext cx="1932900" cy="34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8"/>
          </p:nvPr>
        </p:nvSpPr>
        <p:spPr>
          <a:xfrm>
            <a:off x="3605550" y="4212600"/>
            <a:ext cx="1932900" cy="39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9"/>
          </p:nvPr>
        </p:nvSpPr>
        <p:spPr>
          <a:xfrm>
            <a:off x="6491100" y="2053639"/>
            <a:ext cx="1932900" cy="34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3"/>
          </p:nvPr>
        </p:nvSpPr>
        <p:spPr>
          <a:xfrm>
            <a:off x="6491100" y="2431700"/>
            <a:ext cx="1932900" cy="39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 idx="14"/>
          </p:nvPr>
        </p:nvSpPr>
        <p:spPr>
          <a:xfrm>
            <a:off x="6491100" y="3834539"/>
            <a:ext cx="1932900" cy="34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15"/>
          </p:nvPr>
        </p:nvSpPr>
        <p:spPr>
          <a:xfrm>
            <a:off x="6491100" y="4212600"/>
            <a:ext cx="1932900" cy="39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 rot="10800000" flipH="1">
            <a:off x="-1549282" y="-13314"/>
            <a:ext cx="10723407" cy="5141884"/>
            <a:chOff x="0" y="1733"/>
            <a:chExt cx="9144203" cy="5141884"/>
          </a:xfrm>
        </p:grpSpPr>
        <p:sp>
          <p:nvSpPr>
            <p:cNvPr id="16" name="Google Shape;16;p3"/>
            <p:cNvSpPr/>
            <p:nvPr/>
          </p:nvSpPr>
          <p:spPr>
            <a:xfrm flipH="1">
              <a:off x="0" y="1733"/>
              <a:ext cx="9144203" cy="5141884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flipH="1">
              <a:off x="0" y="214400"/>
              <a:ext cx="9144203" cy="4928945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 flipH="1">
            <a:off x="5332703" y="1815600"/>
            <a:ext cx="30915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908603" y="1059450"/>
            <a:ext cx="15156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 flipH="1">
            <a:off x="6026003" y="2571750"/>
            <a:ext cx="2398200" cy="5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7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 rot="10800000">
            <a:off x="-598508" y="3498052"/>
            <a:ext cx="3968943" cy="2132274"/>
            <a:chOff x="4106300" y="1016575"/>
            <a:chExt cx="2479350" cy="1102178"/>
          </a:xfrm>
        </p:grpSpPr>
        <p:sp>
          <p:nvSpPr>
            <p:cNvPr id="190" name="Google Shape;190;p21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1"/>
          <p:cNvSpPr txBox="1">
            <a:spLocks noGrp="1"/>
          </p:cNvSpPr>
          <p:nvPr>
            <p:ph type="subTitle" idx="1"/>
          </p:nvPr>
        </p:nvSpPr>
        <p:spPr>
          <a:xfrm>
            <a:off x="5179900" y="3907100"/>
            <a:ext cx="2549700" cy="5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2"/>
          </p:nvPr>
        </p:nvSpPr>
        <p:spPr>
          <a:xfrm>
            <a:off x="5179900" y="2032672"/>
            <a:ext cx="2549700" cy="5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 hasCustomPrompt="1"/>
          </p:nvPr>
        </p:nvSpPr>
        <p:spPr>
          <a:xfrm>
            <a:off x="5707594" y="3343025"/>
            <a:ext cx="1494300" cy="43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21"/>
          <p:cNvSpPr txBox="1">
            <a:spLocks noGrp="1"/>
          </p:cNvSpPr>
          <p:nvPr>
            <p:ph type="title" idx="3" hasCustomPrompt="1"/>
          </p:nvPr>
        </p:nvSpPr>
        <p:spPr>
          <a:xfrm>
            <a:off x="5707594" y="1468575"/>
            <a:ext cx="1494300" cy="43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4"/>
          </p:nvPr>
        </p:nvSpPr>
        <p:spPr>
          <a:xfrm>
            <a:off x="1414400" y="3907100"/>
            <a:ext cx="2549700" cy="5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5"/>
          </p:nvPr>
        </p:nvSpPr>
        <p:spPr>
          <a:xfrm>
            <a:off x="1414400" y="2029175"/>
            <a:ext cx="2549700" cy="5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title" idx="6" hasCustomPrompt="1"/>
          </p:nvPr>
        </p:nvSpPr>
        <p:spPr>
          <a:xfrm>
            <a:off x="1942106" y="3343025"/>
            <a:ext cx="1494300" cy="43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 idx="7" hasCustomPrompt="1"/>
          </p:nvPr>
        </p:nvSpPr>
        <p:spPr>
          <a:xfrm>
            <a:off x="1942106" y="1468563"/>
            <a:ext cx="1494300" cy="43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2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21"/>
          <p:cNvGrpSpPr/>
          <p:nvPr/>
        </p:nvGrpSpPr>
        <p:grpSpPr>
          <a:xfrm>
            <a:off x="6285097" y="0"/>
            <a:ext cx="2858151" cy="2650866"/>
            <a:chOff x="6669475" y="4"/>
            <a:chExt cx="2513765" cy="2331456"/>
          </a:xfrm>
        </p:grpSpPr>
        <p:sp>
          <p:nvSpPr>
            <p:cNvPr id="202" name="Google Shape;202;p21"/>
            <p:cNvSpPr/>
            <p:nvPr/>
          </p:nvSpPr>
          <p:spPr>
            <a:xfrm>
              <a:off x="6669475" y="4"/>
              <a:ext cx="2513765" cy="2331456"/>
            </a:xfrm>
            <a:custGeom>
              <a:avLst/>
              <a:gdLst/>
              <a:ahLst/>
              <a:cxnLst/>
              <a:rect l="l" t="t" r="r" b="b"/>
              <a:pathLst>
                <a:path w="78043" h="72383" extrusionOk="0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6784687" y="4"/>
              <a:ext cx="2398550" cy="2187542"/>
            </a:xfrm>
            <a:custGeom>
              <a:avLst/>
              <a:gdLst/>
              <a:ahLst/>
              <a:cxnLst/>
              <a:rect l="l" t="t" r="r" b="b"/>
              <a:pathLst>
                <a:path w="74466" h="67915" extrusionOk="0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6" name="Google Shape;206;p22"/>
          <p:cNvGrpSpPr/>
          <p:nvPr/>
        </p:nvGrpSpPr>
        <p:grpSpPr>
          <a:xfrm>
            <a:off x="-141807" y="-246197"/>
            <a:ext cx="3334748" cy="4792558"/>
            <a:chOff x="1668589" y="1441629"/>
            <a:chExt cx="2816986" cy="3964396"/>
          </a:xfrm>
        </p:grpSpPr>
        <p:sp>
          <p:nvSpPr>
            <p:cNvPr id="207" name="Google Shape;207;p22"/>
            <p:cNvSpPr/>
            <p:nvPr/>
          </p:nvSpPr>
          <p:spPr>
            <a:xfrm rot="10800000">
              <a:off x="1668589" y="1441629"/>
              <a:ext cx="2816986" cy="3964396"/>
            </a:xfrm>
            <a:custGeom>
              <a:avLst/>
              <a:gdLst/>
              <a:ahLst/>
              <a:cxnLst/>
              <a:rect l="l" t="t" r="r" b="b"/>
              <a:pathLst>
                <a:path w="82999" h="116806" extrusionOk="0">
                  <a:moveTo>
                    <a:pt x="82464" y="1"/>
                  </a:moveTo>
                  <a:cubicBezTo>
                    <a:pt x="82335" y="1"/>
                    <a:pt x="82204" y="47"/>
                    <a:pt x="82095" y="152"/>
                  </a:cubicBezTo>
                  <a:cubicBezTo>
                    <a:pt x="73073" y="9174"/>
                    <a:pt x="67740" y="33067"/>
                    <a:pt x="66497" y="44700"/>
                  </a:cubicBezTo>
                  <a:cubicBezTo>
                    <a:pt x="60050" y="105583"/>
                    <a:pt x="38183" y="112475"/>
                    <a:pt x="25719" y="112475"/>
                  </a:cubicBezTo>
                  <a:cubicBezTo>
                    <a:pt x="22071" y="112475"/>
                    <a:pt x="19229" y="111885"/>
                    <a:pt x="17813" y="111885"/>
                  </a:cubicBezTo>
                  <a:cubicBezTo>
                    <a:pt x="17777" y="111885"/>
                    <a:pt x="17742" y="111885"/>
                    <a:pt x="17707" y="111886"/>
                  </a:cubicBezTo>
                  <a:cubicBezTo>
                    <a:pt x="17160" y="111872"/>
                    <a:pt x="16627" y="111865"/>
                    <a:pt x="16107" y="111865"/>
                  </a:cubicBezTo>
                  <a:cubicBezTo>
                    <a:pt x="7612" y="111865"/>
                    <a:pt x="2813" y="113749"/>
                    <a:pt x="365" y="115889"/>
                  </a:cubicBezTo>
                  <a:cubicBezTo>
                    <a:pt x="1" y="116203"/>
                    <a:pt x="239" y="116805"/>
                    <a:pt x="716" y="116805"/>
                  </a:cubicBezTo>
                  <a:lnTo>
                    <a:pt x="82472" y="116805"/>
                  </a:lnTo>
                  <a:cubicBezTo>
                    <a:pt x="82761" y="116805"/>
                    <a:pt x="82999" y="116579"/>
                    <a:pt x="82999" y="116278"/>
                  </a:cubicBezTo>
                  <a:lnTo>
                    <a:pt x="82999" y="6150"/>
                  </a:lnTo>
                  <a:lnTo>
                    <a:pt x="82999" y="528"/>
                  </a:lnTo>
                  <a:cubicBezTo>
                    <a:pt x="82999" y="212"/>
                    <a:pt x="82737" y="1"/>
                    <a:pt x="82464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 rot="10800000">
              <a:off x="1668597" y="1441632"/>
              <a:ext cx="2191743" cy="3755699"/>
            </a:xfrm>
            <a:custGeom>
              <a:avLst/>
              <a:gdLst/>
              <a:ahLst/>
              <a:cxnLst/>
              <a:rect l="l" t="t" r="r" b="b"/>
              <a:pathLst>
                <a:path w="64577" h="110657" extrusionOk="0">
                  <a:moveTo>
                    <a:pt x="64577" y="1"/>
                  </a:moveTo>
                  <a:cubicBezTo>
                    <a:pt x="56395" y="9952"/>
                    <a:pt x="51526" y="31988"/>
                    <a:pt x="50359" y="43018"/>
                  </a:cubicBezTo>
                  <a:cubicBezTo>
                    <a:pt x="43679" y="106095"/>
                    <a:pt x="20298" y="110049"/>
                    <a:pt x="8185" y="110049"/>
                  </a:cubicBezTo>
                  <a:cubicBezTo>
                    <a:pt x="6449" y="110049"/>
                    <a:pt x="4945" y="109968"/>
                    <a:pt x="3754" y="109968"/>
                  </a:cubicBezTo>
                  <a:cubicBezTo>
                    <a:pt x="2827" y="109968"/>
                    <a:pt x="2090" y="110017"/>
                    <a:pt x="1582" y="110192"/>
                  </a:cubicBezTo>
                  <a:cubicBezTo>
                    <a:pt x="1042" y="110380"/>
                    <a:pt x="528" y="110518"/>
                    <a:pt x="1" y="110656"/>
                  </a:cubicBezTo>
                  <a:lnTo>
                    <a:pt x="64577" y="110656"/>
                  </a:lnTo>
                  <a:lnTo>
                    <a:pt x="64577" y="1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9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1"/>
          </p:nvPr>
        </p:nvSpPr>
        <p:spPr>
          <a:xfrm>
            <a:off x="2867849" y="3040275"/>
            <a:ext cx="1378500" cy="99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2"/>
          </p:nvPr>
        </p:nvSpPr>
        <p:spPr>
          <a:xfrm>
            <a:off x="4897654" y="3036175"/>
            <a:ext cx="1378500" cy="99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3"/>
          </p:nvPr>
        </p:nvSpPr>
        <p:spPr>
          <a:xfrm>
            <a:off x="6927464" y="3036175"/>
            <a:ext cx="1378500" cy="99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4"/>
          </p:nvPr>
        </p:nvSpPr>
        <p:spPr>
          <a:xfrm>
            <a:off x="837499" y="3040275"/>
            <a:ext cx="1378500" cy="99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title" idx="5"/>
          </p:nvPr>
        </p:nvSpPr>
        <p:spPr>
          <a:xfrm>
            <a:off x="837501" y="2767372"/>
            <a:ext cx="1378500" cy="26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title" idx="6"/>
          </p:nvPr>
        </p:nvSpPr>
        <p:spPr>
          <a:xfrm>
            <a:off x="4897639" y="2767375"/>
            <a:ext cx="1378500" cy="26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idx="7"/>
          </p:nvPr>
        </p:nvSpPr>
        <p:spPr>
          <a:xfrm>
            <a:off x="2867837" y="2767375"/>
            <a:ext cx="1378500" cy="26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title" idx="8"/>
          </p:nvPr>
        </p:nvSpPr>
        <p:spPr>
          <a:xfrm>
            <a:off x="6927449" y="2767375"/>
            <a:ext cx="1378500" cy="26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219" name="Google Shape;219;p23"/>
          <p:cNvGrpSpPr/>
          <p:nvPr/>
        </p:nvGrpSpPr>
        <p:grpSpPr>
          <a:xfrm>
            <a:off x="6285097" y="0"/>
            <a:ext cx="2858151" cy="2650866"/>
            <a:chOff x="6669475" y="4"/>
            <a:chExt cx="2513765" cy="2331456"/>
          </a:xfrm>
        </p:grpSpPr>
        <p:sp>
          <p:nvSpPr>
            <p:cNvPr id="220" name="Google Shape;220;p23"/>
            <p:cNvSpPr/>
            <p:nvPr/>
          </p:nvSpPr>
          <p:spPr>
            <a:xfrm>
              <a:off x="6669475" y="4"/>
              <a:ext cx="2513765" cy="2331456"/>
            </a:xfrm>
            <a:custGeom>
              <a:avLst/>
              <a:gdLst/>
              <a:ahLst/>
              <a:cxnLst/>
              <a:rect l="l" t="t" r="r" b="b"/>
              <a:pathLst>
                <a:path w="78043" h="72383" extrusionOk="0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6784687" y="4"/>
              <a:ext cx="2398550" cy="2187542"/>
            </a:xfrm>
            <a:custGeom>
              <a:avLst/>
              <a:gdLst/>
              <a:ahLst/>
              <a:cxnLst/>
              <a:rect l="l" t="t" r="r" b="b"/>
              <a:pathLst>
                <a:path w="74466" h="67915" extrusionOk="0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4"/>
          <p:cNvGrpSpPr/>
          <p:nvPr/>
        </p:nvGrpSpPr>
        <p:grpSpPr>
          <a:xfrm rot="10800000">
            <a:off x="6299793" y="603603"/>
            <a:ext cx="3334748" cy="4792558"/>
            <a:chOff x="1668589" y="1441629"/>
            <a:chExt cx="2816986" cy="3964396"/>
          </a:xfrm>
        </p:grpSpPr>
        <p:sp>
          <p:nvSpPr>
            <p:cNvPr id="224" name="Google Shape;224;p24"/>
            <p:cNvSpPr/>
            <p:nvPr/>
          </p:nvSpPr>
          <p:spPr>
            <a:xfrm rot="10800000">
              <a:off x="1668589" y="1441629"/>
              <a:ext cx="2816986" cy="3964396"/>
            </a:xfrm>
            <a:custGeom>
              <a:avLst/>
              <a:gdLst/>
              <a:ahLst/>
              <a:cxnLst/>
              <a:rect l="l" t="t" r="r" b="b"/>
              <a:pathLst>
                <a:path w="82999" h="116806" extrusionOk="0">
                  <a:moveTo>
                    <a:pt x="82464" y="1"/>
                  </a:moveTo>
                  <a:cubicBezTo>
                    <a:pt x="82335" y="1"/>
                    <a:pt x="82204" y="47"/>
                    <a:pt x="82095" y="152"/>
                  </a:cubicBezTo>
                  <a:cubicBezTo>
                    <a:pt x="73073" y="9174"/>
                    <a:pt x="67740" y="33067"/>
                    <a:pt x="66497" y="44700"/>
                  </a:cubicBezTo>
                  <a:cubicBezTo>
                    <a:pt x="60050" y="105583"/>
                    <a:pt x="38183" y="112475"/>
                    <a:pt x="25719" y="112475"/>
                  </a:cubicBezTo>
                  <a:cubicBezTo>
                    <a:pt x="22071" y="112475"/>
                    <a:pt x="19229" y="111885"/>
                    <a:pt x="17813" y="111885"/>
                  </a:cubicBezTo>
                  <a:cubicBezTo>
                    <a:pt x="17777" y="111885"/>
                    <a:pt x="17742" y="111885"/>
                    <a:pt x="17707" y="111886"/>
                  </a:cubicBezTo>
                  <a:cubicBezTo>
                    <a:pt x="17160" y="111872"/>
                    <a:pt x="16627" y="111865"/>
                    <a:pt x="16107" y="111865"/>
                  </a:cubicBezTo>
                  <a:cubicBezTo>
                    <a:pt x="7612" y="111865"/>
                    <a:pt x="2813" y="113749"/>
                    <a:pt x="365" y="115889"/>
                  </a:cubicBezTo>
                  <a:cubicBezTo>
                    <a:pt x="1" y="116203"/>
                    <a:pt x="239" y="116805"/>
                    <a:pt x="716" y="116805"/>
                  </a:cubicBezTo>
                  <a:lnTo>
                    <a:pt x="82472" y="116805"/>
                  </a:lnTo>
                  <a:cubicBezTo>
                    <a:pt x="82761" y="116805"/>
                    <a:pt x="82999" y="116579"/>
                    <a:pt x="82999" y="116278"/>
                  </a:cubicBezTo>
                  <a:lnTo>
                    <a:pt x="82999" y="6150"/>
                  </a:lnTo>
                  <a:lnTo>
                    <a:pt x="82999" y="528"/>
                  </a:lnTo>
                  <a:cubicBezTo>
                    <a:pt x="82999" y="212"/>
                    <a:pt x="82737" y="1"/>
                    <a:pt x="82464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 rot="10800000">
              <a:off x="1668597" y="1441632"/>
              <a:ext cx="2191743" cy="3755699"/>
            </a:xfrm>
            <a:custGeom>
              <a:avLst/>
              <a:gdLst/>
              <a:ahLst/>
              <a:cxnLst/>
              <a:rect l="l" t="t" r="r" b="b"/>
              <a:pathLst>
                <a:path w="64577" h="110657" extrusionOk="0">
                  <a:moveTo>
                    <a:pt x="64577" y="1"/>
                  </a:moveTo>
                  <a:cubicBezTo>
                    <a:pt x="56395" y="9952"/>
                    <a:pt x="51526" y="31988"/>
                    <a:pt x="50359" y="43018"/>
                  </a:cubicBezTo>
                  <a:cubicBezTo>
                    <a:pt x="43679" y="106095"/>
                    <a:pt x="20298" y="110049"/>
                    <a:pt x="8185" y="110049"/>
                  </a:cubicBezTo>
                  <a:cubicBezTo>
                    <a:pt x="6449" y="110049"/>
                    <a:pt x="4945" y="109968"/>
                    <a:pt x="3754" y="109968"/>
                  </a:cubicBezTo>
                  <a:cubicBezTo>
                    <a:pt x="2827" y="109968"/>
                    <a:pt x="2090" y="110017"/>
                    <a:pt x="1582" y="110192"/>
                  </a:cubicBezTo>
                  <a:cubicBezTo>
                    <a:pt x="1042" y="110380"/>
                    <a:pt x="528" y="110518"/>
                    <a:pt x="1" y="110656"/>
                  </a:cubicBezTo>
                  <a:lnTo>
                    <a:pt x="64577" y="110656"/>
                  </a:lnTo>
                  <a:lnTo>
                    <a:pt x="64577" y="1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4"/>
          <p:cNvSpPr txBox="1">
            <a:spLocks noGrp="1"/>
          </p:cNvSpPr>
          <p:nvPr>
            <p:ph type="subTitle" idx="1"/>
          </p:nvPr>
        </p:nvSpPr>
        <p:spPr>
          <a:xfrm>
            <a:off x="2102713" y="1741043"/>
            <a:ext cx="4938600" cy="236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720000" y="430516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 rot="10800000">
            <a:off x="6299793" y="603603"/>
            <a:ext cx="3334748" cy="4792558"/>
            <a:chOff x="1668589" y="1441629"/>
            <a:chExt cx="2816986" cy="3964396"/>
          </a:xfrm>
        </p:grpSpPr>
        <p:sp>
          <p:nvSpPr>
            <p:cNvPr id="230" name="Google Shape;230;p25"/>
            <p:cNvSpPr/>
            <p:nvPr/>
          </p:nvSpPr>
          <p:spPr>
            <a:xfrm rot="10800000">
              <a:off x="1668589" y="1441629"/>
              <a:ext cx="2816986" cy="3964396"/>
            </a:xfrm>
            <a:custGeom>
              <a:avLst/>
              <a:gdLst/>
              <a:ahLst/>
              <a:cxnLst/>
              <a:rect l="l" t="t" r="r" b="b"/>
              <a:pathLst>
                <a:path w="82999" h="116806" extrusionOk="0">
                  <a:moveTo>
                    <a:pt x="82464" y="1"/>
                  </a:moveTo>
                  <a:cubicBezTo>
                    <a:pt x="82335" y="1"/>
                    <a:pt x="82204" y="47"/>
                    <a:pt x="82095" y="152"/>
                  </a:cubicBezTo>
                  <a:cubicBezTo>
                    <a:pt x="73073" y="9174"/>
                    <a:pt x="67740" y="33067"/>
                    <a:pt x="66497" y="44700"/>
                  </a:cubicBezTo>
                  <a:cubicBezTo>
                    <a:pt x="60050" y="105583"/>
                    <a:pt x="38183" y="112475"/>
                    <a:pt x="25719" y="112475"/>
                  </a:cubicBezTo>
                  <a:cubicBezTo>
                    <a:pt x="22071" y="112475"/>
                    <a:pt x="19229" y="111885"/>
                    <a:pt x="17813" y="111885"/>
                  </a:cubicBezTo>
                  <a:cubicBezTo>
                    <a:pt x="17777" y="111885"/>
                    <a:pt x="17742" y="111885"/>
                    <a:pt x="17707" y="111886"/>
                  </a:cubicBezTo>
                  <a:cubicBezTo>
                    <a:pt x="17160" y="111872"/>
                    <a:pt x="16627" y="111865"/>
                    <a:pt x="16107" y="111865"/>
                  </a:cubicBezTo>
                  <a:cubicBezTo>
                    <a:pt x="7612" y="111865"/>
                    <a:pt x="2813" y="113749"/>
                    <a:pt x="365" y="115889"/>
                  </a:cubicBezTo>
                  <a:cubicBezTo>
                    <a:pt x="1" y="116203"/>
                    <a:pt x="239" y="116805"/>
                    <a:pt x="716" y="116805"/>
                  </a:cubicBezTo>
                  <a:lnTo>
                    <a:pt x="82472" y="116805"/>
                  </a:lnTo>
                  <a:cubicBezTo>
                    <a:pt x="82761" y="116805"/>
                    <a:pt x="82999" y="116579"/>
                    <a:pt x="82999" y="116278"/>
                  </a:cubicBezTo>
                  <a:lnTo>
                    <a:pt x="82999" y="6150"/>
                  </a:lnTo>
                  <a:lnTo>
                    <a:pt x="82999" y="528"/>
                  </a:lnTo>
                  <a:cubicBezTo>
                    <a:pt x="82999" y="212"/>
                    <a:pt x="82737" y="1"/>
                    <a:pt x="82464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 rot="10800000">
              <a:off x="1668597" y="1441632"/>
              <a:ext cx="2191743" cy="3755699"/>
            </a:xfrm>
            <a:custGeom>
              <a:avLst/>
              <a:gdLst/>
              <a:ahLst/>
              <a:cxnLst/>
              <a:rect l="l" t="t" r="r" b="b"/>
              <a:pathLst>
                <a:path w="64577" h="110657" extrusionOk="0">
                  <a:moveTo>
                    <a:pt x="64577" y="1"/>
                  </a:moveTo>
                  <a:cubicBezTo>
                    <a:pt x="56395" y="9952"/>
                    <a:pt x="51526" y="31988"/>
                    <a:pt x="50359" y="43018"/>
                  </a:cubicBezTo>
                  <a:cubicBezTo>
                    <a:pt x="43679" y="106095"/>
                    <a:pt x="20298" y="110049"/>
                    <a:pt x="8185" y="110049"/>
                  </a:cubicBezTo>
                  <a:cubicBezTo>
                    <a:pt x="6449" y="110049"/>
                    <a:pt x="4945" y="109968"/>
                    <a:pt x="3754" y="109968"/>
                  </a:cubicBezTo>
                  <a:cubicBezTo>
                    <a:pt x="2827" y="109968"/>
                    <a:pt x="2090" y="110017"/>
                    <a:pt x="1582" y="110192"/>
                  </a:cubicBezTo>
                  <a:cubicBezTo>
                    <a:pt x="1042" y="110380"/>
                    <a:pt x="528" y="110518"/>
                    <a:pt x="1" y="110656"/>
                  </a:cubicBezTo>
                  <a:lnTo>
                    <a:pt x="64577" y="110656"/>
                  </a:lnTo>
                  <a:lnTo>
                    <a:pt x="64577" y="1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5"/>
          <p:cNvSpPr txBox="1">
            <a:spLocks noGrp="1"/>
          </p:cNvSpPr>
          <p:nvPr>
            <p:ph type="subTitle" idx="1"/>
          </p:nvPr>
        </p:nvSpPr>
        <p:spPr>
          <a:xfrm>
            <a:off x="5770500" y="2673963"/>
            <a:ext cx="2653500" cy="9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5770500" y="2025963"/>
            <a:ext cx="2653500" cy="6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4" name="Google Shape;234;p25"/>
          <p:cNvGrpSpPr/>
          <p:nvPr/>
        </p:nvGrpSpPr>
        <p:grpSpPr>
          <a:xfrm flipH="1">
            <a:off x="-397202" y="-309433"/>
            <a:ext cx="4694153" cy="2086754"/>
            <a:chOff x="4106300" y="1016575"/>
            <a:chExt cx="2479350" cy="1102178"/>
          </a:xfrm>
        </p:grpSpPr>
        <p:sp>
          <p:nvSpPr>
            <p:cNvPr id="235" name="Google Shape;235;p25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6"/>
          <p:cNvGrpSpPr/>
          <p:nvPr/>
        </p:nvGrpSpPr>
        <p:grpSpPr>
          <a:xfrm>
            <a:off x="0" y="1733"/>
            <a:ext cx="9144203" cy="5141884"/>
            <a:chOff x="0" y="1733"/>
            <a:chExt cx="9144203" cy="5141884"/>
          </a:xfrm>
        </p:grpSpPr>
        <p:sp>
          <p:nvSpPr>
            <p:cNvPr id="239" name="Google Shape;239;p26"/>
            <p:cNvSpPr/>
            <p:nvPr/>
          </p:nvSpPr>
          <p:spPr>
            <a:xfrm>
              <a:off x="0" y="1733"/>
              <a:ext cx="9144203" cy="5141884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0" y="214400"/>
              <a:ext cx="9144203" cy="4928945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720000" y="1017600"/>
            <a:ext cx="2013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ubTitle" idx="1"/>
          </p:nvPr>
        </p:nvSpPr>
        <p:spPr>
          <a:xfrm>
            <a:off x="720000" y="2542775"/>
            <a:ext cx="2511000" cy="8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3" name="Google Shape;243;p26"/>
          <p:cNvSpPr txBox="1"/>
          <p:nvPr/>
        </p:nvSpPr>
        <p:spPr>
          <a:xfrm>
            <a:off x="720000" y="3760400"/>
            <a:ext cx="3738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6"/>
          <p:cNvSpPr txBox="1">
            <a:spLocks noGrp="1"/>
          </p:cNvSpPr>
          <p:nvPr>
            <p:ph type="subTitle" idx="2"/>
          </p:nvPr>
        </p:nvSpPr>
        <p:spPr>
          <a:xfrm>
            <a:off x="720000" y="2187750"/>
            <a:ext cx="3085500" cy="3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7"/>
          <p:cNvGrpSpPr/>
          <p:nvPr/>
        </p:nvGrpSpPr>
        <p:grpSpPr>
          <a:xfrm flipH="1">
            <a:off x="6285749" y="3798674"/>
            <a:ext cx="2858241" cy="1366179"/>
            <a:chOff x="-9225" y="3798674"/>
            <a:chExt cx="2858241" cy="1366179"/>
          </a:xfrm>
        </p:grpSpPr>
        <p:sp>
          <p:nvSpPr>
            <p:cNvPr id="247" name="Google Shape;247;p27"/>
            <p:cNvSpPr/>
            <p:nvPr/>
          </p:nvSpPr>
          <p:spPr>
            <a:xfrm>
              <a:off x="-9225" y="3798674"/>
              <a:ext cx="2858241" cy="1366172"/>
            </a:xfrm>
            <a:custGeom>
              <a:avLst/>
              <a:gdLst/>
              <a:ahLst/>
              <a:cxnLst/>
              <a:rect l="l" t="t" r="r" b="b"/>
              <a:pathLst>
                <a:path w="93967" h="44914" extrusionOk="0">
                  <a:moveTo>
                    <a:pt x="1" y="1"/>
                  </a:moveTo>
                  <a:lnTo>
                    <a:pt x="1" y="5096"/>
                  </a:lnTo>
                  <a:lnTo>
                    <a:pt x="1" y="44913"/>
                  </a:lnTo>
                  <a:lnTo>
                    <a:pt x="93967" y="44913"/>
                  </a:lnTo>
                  <a:cubicBezTo>
                    <a:pt x="79561" y="34573"/>
                    <a:pt x="46921" y="35916"/>
                    <a:pt x="34736" y="32314"/>
                  </a:cubicBezTo>
                  <a:cubicBezTo>
                    <a:pt x="23605" y="29014"/>
                    <a:pt x="10680" y="9626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-9225" y="3953659"/>
              <a:ext cx="2521976" cy="1211194"/>
            </a:xfrm>
            <a:custGeom>
              <a:avLst/>
              <a:gdLst/>
              <a:ahLst/>
              <a:cxnLst/>
              <a:rect l="l" t="t" r="r" b="b"/>
              <a:pathLst>
                <a:path w="82912" h="39819" extrusionOk="0">
                  <a:moveTo>
                    <a:pt x="1" y="1"/>
                  </a:moveTo>
                  <a:lnTo>
                    <a:pt x="1" y="39818"/>
                  </a:lnTo>
                  <a:lnTo>
                    <a:pt x="82911" y="39818"/>
                  </a:lnTo>
                  <a:cubicBezTo>
                    <a:pt x="66824" y="34924"/>
                    <a:pt x="44374" y="35175"/>
                    <a:pt x="34736" y="32314"/>
                  </a:cubicBezTo>
                  <a:cubicBezTo>
                    <a:pt x="23605" y="29014"/>
                    <a:pt x="10680" y="9638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720000" y="1520450"/>
            <a:ext cx="3711600" cy="30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9pPr>
          </a:lstStyle>
          <a:p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2"/>
          </p:nvPr>
        </p:nvSpPr>
        <p:spPr>
          <a:xfrm>
            <a:off x="4712400" y="1520450"/>
            <a:ext cx="3711600" cy="30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52" name="Google Shape;252;p27"/>
          <p:cNvGrpSpPr/>
          <p:nvPr/>
        </p:nvGrpSpPr>
        <p:grpSpPr>
          <a:xfrm flipH="1">
            <a:off x="-8767" y="0"/>
            <a:ext cx="2735228" cy="2537091"/>
            <a:chOff x="6669475" y="4"/>
            <a:chExt cx="2513765" cy="2331456"/>
          </a:xfrm>
        </p:grpSpPr>
        <p:sp>
          <p:nvSpPr>
            <p:cNvPr id="253" name="Google Shape;253;p27"/>
            <p:cNvSpPr/>
            <p:nvPr/>
          </p:nvSpPr>
          <p:spPr>
            <a:xfrm>
              <a:off x="6669475" y="4"/>
              <a:ext cx="2513765" cy="2331456"/>
            </a:xfrm>
            <a:custGeom>
              <a:avLst/>
              <a:gdLst/>
              <a:ahLst/>
              <a:cxnLst/>
              <a:rect l="l" t="t" r="r" b="b"/>
              <a:pathLst>
                <a:path w="78043" h="72383" extrusionOk="0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6784687" y="4"/>
              <a:ext cx="2398550" cy="2187542"/>
            </a:xfrm>
            <a:custGeom>
              <a:avLst/>
              <a:gdLst/>
              <a:ahLst/>
              <a:cxnLst/>
              <a:rect l="l" t="t" r="r" b="b"/>
              <a:pathLst>
                <a:path w="74466" h="67915" extrusionOk="0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8"/>
          <p:cNvGrpSpPr/>
          <p:nvPr/>
        </p:nvGrpSpPr>
        <p:grpSpPr>
          <a:xfrm>
            <a:off x="0" y="121275"/>
            <a:ext cx="9473394" cy="5326992"/>
            <a:chOff x="0" y="1733"/>
            <a:chExt cx="9144203" cy="5141884"/>
          </a:xfrm>
        </p:grpSpPr>
        <p:sp>
          <p:nvSpPr>
            <p:cNvPr id="257" name="Google Shape;257;p28"/>
            <p:cNvSpPr/>
            <p:nvPr/>
          </p:nvSpPr>
          <p:spPr>
            <a:xfrm>
              <a:off x="0" y="1733"/>
              <a:ext cx="9144203" cy="5141884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0" y="214400"/>
              <a:ext cx="9144203" cy="4928945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flipH="1">
            <a:off x="6285749" y="3798674"/>
            <a:ext cx="2858241" cy="1366179"/>
            <a:chOff x="-9225" y="3798674"/>
            <a:chExt cx="2858241" cy="1366179"/>
          </a:xfrm>
        </p:grpSpPr>
        <p:sp>
          <p:nvSpPr>
            <p:cNvPr id="23" name="Google Shape;23;p4"/>
            <p:cNvSpPr/>
            <p:nvPr/>
          </p:nvSpPr>
          <p:spPr>
            <a:xfrm>
              <a:off x="-9225" y="3798674"/>
              <a:ext cx="2858241" cy="1366172"/>
            </a:xfrm>
            <a:custGeom>
              <a:avLst/>
              <a:gdLst/>
              <a:ahLst/>
              <a:cxnLst/>
              <a:rect l="l" t="t" r="r" b="b"/>
              <a:pathLst>
                <a:path w="93967" h="44914" extrusionOk="0">
                  <a:moveTo>
                    <a:pt x="1" y="1"/>
                  </a:moveTo>
                  <a:lnTo>
                    <a:pt x="1" y="5096"/>
                  </a:lnTo>
                  <a:lnTo>
                    <a:pt x="1" y="44913"/>
                  </a:lnTo>
                  <a:lnTo>
                    <a:pt x="93967" y="44913"/>
                  </a:lnTo>
                  <a:cubicBezTo>
                    <a:pt x="79561" y="34573"/>
                    <a:pt x="46921" y="35916"/>
                    <a:pt x="34736" y="32314"/>
                  </a:cubicBezTo>
                  <a:cubicBezTo>
                    <a:pt x="23605" y="29014"/>
                    <a:pt x="10680" y="9626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9225" y="3953659"/>
              <a:ext cx="2521976" cy="1211194"/>
            </a:xfrm>
            <a:custGeom>
              <a:avLst/>
              <a:gdLst/>
              <a:ahLst/>
              <a:cxnLst/>
              <a:rect l="l" t="t" r="r" b="b"/>
              <a:pathLst>
                <a:path w="82912" h="39819" extrusionOk="0">
                  <a:moveTo>
                    <a:pt x="1" y="1"/>
                  </a:moveTo>
                  <a:lnTo>
                    <a:pt x="1" y="39818"/>
                  </a:lnTo>
                  <a:lnTo>
                    <a:pt x="82911" y="39818"/>
                  </a:lnTo>
                  <a:cubicBezTo>
                    <a:pt x="66824" y="34924"/>
                    <a:pt x="44374" y="35175"/>
                    <a:pt x="34736" y="32314"/>
                  </a:cubicBezTo>
                  <a:cubicBezTo>
                    <a:pt x="23605" y="29014"/>
                    <a:pt x="10680" y="9638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4"/>
          <p:cNvGrpSpPr/>
          <p:nvPr/>
        </p:nvGrpSpPr>
        <p:grpSpPr>
          <a:xfrm flipH="1">
            <a:off x="-8767" y="0"/>
            <a:ext cx="2735228" cy="2537091"/>
            <a:chOff x="6669475" y="4"/>
            <a:chExt cx="2513765" cy="2331456"/>
          </a:xfrm>
        </p:grpSpPr>
        <p:sp>
          <p:nvSpPr>
            <p:cNvPr id="26" name="Google Shape;26;p4"/>
            <p:cNvSpPr/>
            <p:nvPr/>
          </p:nvSpPr>
          <p:spPr>
            <a:xfrm>
              <a:off x="6669475" y="4"/>
              <a:ext cx="2513765" cy="2331456"/>
            </a:xfrm>
            <a:custGeom>
              <a:avLst/>
              <a:gdLst/>
              <a:ahLst/>
              <a:cxnLst/>
              <a:rect l="l" t="t" r="r" b="b"/>
              <a:pathLst>
                <a:path w="78043" h="72383" extrusionOk="0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784687" y="4"/>
              <a:ext cx="2398550" cy="2187542"/>
            </a:xfrm>
            <a:custGeom>
              <a:avLst/>
              <a:gdLst/>
              <a:ahLst/>
              <a:cxnLst/>
              <a:rect l="l" t="t" r="r" b="b"/>
              <a:pathLst>
                <a:path w="74466" h="67915" extrusionOk="0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 rot="10800000">
            <a:off x="-598508" y="3498052"/>
            <a:ext cx="3968943" cy="2132274"/>
            <a:chOff x="4106300" y="1016575"/>
            <a:chExt cx="2479350" cy="1102178"/>
          </a:xfrm>
        </p:grpSpPr>
        <p:sp>
          <p:nvSpPr>
            <p:cNvPr id="32" name="Google Shape;32;p5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4753350" y="1786484"/>
            <a:ext cx="1999800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2390850" y="3576770"/>
            <a:ext cx="1999800" cy="68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2390850" y="3213775"/>
            <a:ext cx="19998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4"/>
          </p:nvPr>
        </p:nvSpPr>
        <p:spPr>
          <a:xfrm>
            <a:off x="4753350" y="1423475"/>
            <a:ext cx="19998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6285097" y="0"/>
            <a:ext cx="2858151" cy="2650866"/>
            <a:chOff x="6669475" y="4"/>
            <a:chExt cx="2513765" cy="2331456"/>
          </a:xfrm>
        </p:grpSpPr>
        <p:sp>
          <p:nvSpPr>
            <p:cNvPr id="40" name="Google Shape;40;p5"/>
            <p:cNvSpPr/>
            <p:nvPr/>
          </p:nvSpPr>
          <p:spPr>
            <a:xfrm>
              <a:off x="6669475" y="4"/>
              <a:ext cx="2513765" cy="2331456"/>
            </a:xfrm>
            <a:custGeom>
              <a:avLst/>
              <a:gdLst/>
              <a:ahLst/>
              <a:cxnLst/>
              <a:rect l="l" t="t" r="r" b="b"/>
              <a:pathLst>
                <a:path w="78043" h="72383" extrusionOk="0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6784687" y="4"/>
              <a:ext cx="2398550" cy="2187542"/>
            </a:xfrm>
            <a:custGeom>
              <a:avLst/>
              <a:gdLst/>
              <a:ahLst/>
              <a:cxnLst/>
              <a:rect l="l" t="t" r="r" b="b"/>
              <a:pathLst>
                <a:path w="74466" h="67915" extrusionOk="0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6"/>
          <p:cNvGrpSpPr/>
          <p:nvPr/>
        </p:nvGrpSpPr>
        <p:grpSpPr>
          <a:xfrm>
            <a:off x="-9225" y="3798674"/>
            <a:ext cx="2858241" cy="1366179"/>
            <a:chOff x="-9225" y="3798674"/>
            <a:chExt cx="2858241" cy="1366179"/>
          </a:xfrm>
        </p:grpSpPr>
        <p:sp>
          <p:nvSpPr>
            <p:cNvPr id="44" name="Google Shape;44;p6"/>
            <p:cNvSpPr/>
            <p:nvPr/>
          </p:nvSpPr>
          <p:spPr>
            <a:xfrm>
              <a:off x="-9225" y="3798674"/>
              <a:ext cx="2858241" cy="1366172"/>
            </a:xfrm>
            <a:custGeom>
              <a:avLst/>
              <a:gdLst/>
              <a:ahLst/>
              <a:cxnLst/>
              <a:rect l="l" t="t" r="r" b="b"/>
              <a:pathLst>
                <a:path w="93967" h="44914" extrusionOk="0">
                  <a:moveTo>
                    <a:pt x="1" y="1"/>
                  </a:moveTo>
                  <a:lnTo>
                    <a:pt x="1" y="5096"/>
                  </a:lnTo>
                  <a:lnTo>
                    <a:pt x="1" y="44913"/>
                  </a:lnTo>
                  <a:lnTo>
                    <a:pt x="93967" y="44913"/>
                  </a:lnTo>
                  <a:cubicBezTo>
                    <a:pt x="79561" y="34573"/>
                    <a:pt x="46921" y="35916"/>
                    <a:pt x="34736" y="32314"/>
                  </a:cubicBezTo>
                  <a:cubicBezTo>
                    <a:pt x="23605" y="29014"/>
                    <a:pt x="10680" y="9626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-9225" y="3953659"/>
              <a:ext cx="2521976" cy="1211194"/>
            </a:xfrm>
            <a:custGeom>
              <a:avLst/>
              <a:gdLst/>
              <a:ahLst/>
              <a:cxnLst/>
              <a:rect l="l" t="t" r="r" b="b"/>
              <a:pathLst>
                <a:path w="82912" h="39819" extrusionOk="0">
                  <a:moveTo>
                    <a:pt x="1" y="1"/>
                  </a:moveTo>
                  <a:lnTo>
                    <a:pt x="1" y="39818"/>
                  </a:lnTo>
                  <a:lnTo>
                    <a:pt x="82911" y="39818"/>
                  </a:lnTo>
                  <a:cubicBezTo>
                    <a:pt x="66824" y="34924"/>
                    <a:pt x="44374" y="35175"/>
                    <a:pt x="34736" y="32314"/>
                  </a:cubicBezTo>
                  <a:cubicBezTo>
                    <a:pt x="23605" y="29014"/>
                    <a:pt x="10680" y="9638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6"/>
          <p:cNvGrpSpPr/>
          <p:nvPr/>
        </p:nvGrpSpPr>
        <p:grpSpPr>
          <a:xfrm>
            <a:off x="6285097" y="0"/>
            <a:ext cx="2858151" cy="2650866"/>
            <a:chOff x="6669475" y="4"/>
            <a:chExt cx="2513765" cy="2331456"/>
          </a:xfrm>
        </p:grpSpPr>
        <p:sp>
          <p:nvSpPr>
            <p:cNvPr id="48" name="Google Shape;48;p6"/>
            <p:cNvSpPr/>
            <p:nvPr/>
          </p:nvSpPr>
          <p:spPr>
            <a:xfrm>
              <a:off x="6669475" y="4"/>
              <a:ext cx="2513765" cy="2331456"/>
            </a:xfrm>
            <a:custGeom>
              <a:avLst/>
              <a:gdLst/>
              <a:ahLst/>
              <a:cxnLst/>
              <a:rect l="l" t="t" r="r" b="b"/>
              <a:pathLst>
                <a:path w="78043" h="72383" extrusionOk="0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6784687" y="4"/>
              <a:ext cx="2398550" cy="2187542"/>
            </a:xfrm>
            <a:custGeom>
              <a:avLst/>
              <a:gdLst/>
              <a:ahLst/>
              <a:cxnLst/>
              <a:rect l="l" t="t" r="r" b="b"/>
              <a:pathLst>
                <a:path w="74466" h="67915" extrusionOk="0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7"/>
          <p:cNvGrpSpPr/>
          <p:nvPr/>
        </p:nvGrpSpPr>
        <p:grpSpPr>
          <a:xfrm>
            <a:off x="-141807" y="-246197"/>
            <a:ext cx="3334748" cy="4792558"/>
            <a:chOff x="1668589" y="1441629"/>
            <a:chExt cx="2816986" cy="3964396"/>
          </a:xfrm>
        </p:grpSpPr>
        <p:sp>
          <p:nvSpPr>
            <p:cNvPr id="52" name="Google Shape;52;p7"/>
            <p:cNvSpPr/>
            <p:nvPr/>
          </p:nvSpPr>
          <p:spPr>
            <a:xfrm rot="10800000">
              <a:off x="1668589" y="1441629"/>
              <a:ext cx="2816986" cy="3964396"/>
            </a:xfrm>
            <a:custGeom>
              <a:avLst/>
              <a:gdLst/>
              <a:ahLst/>
              <a:cxnLst/>
              <a:rect l="l" t="t" r="r" b="b"/>
              <a:pathLst>
                <a:path w="82999" h="116806" extrusionOk="0">
                  <a:moveTo>
                    <a:pt x="82464" y="1"/>
                  </a:moveTo>
                  <a:cubicBezTo>
                    <a:pt x="82335" y="1"/>
                    <a:pt x="82204" y="47"/>
                    <a:pt x="82095" y="152"/>
                  </a:cubicBezTo>
                  <a:cubicBezTo>
                    <a:pt x="73073" y="9174"/>
                    <a:pt x="67740" y="33067"/>
                    <a:pt x="66497" y="44700"/>
                  </a:cubicBezTo>
                  <a:cubicBezTo>
                    <a:pt x="60050" y="105583"/>
                    <a:pt x="38183" y="112475"/>
                    <a:pt x="25719" y="112475"/>
                  </a:cubicBezTo>
                  <a:cubicBezTo>
                    <a:pt x="22071" y="112475"/>
                    <a:pt x="19229" y="111885"/>
                    <a:pt x="17813" y="111885"/>
                  </a:cubicBezTo>
                  <a:cubicBezTo>
                    <a:pt x="17777" y="111885"/>
                    <a:pt x="17742" y="111885"/>
                    <a:pt x="17707" y="111886"/>
                  </a:cubicBezTo>
                  <a:cubicBezTo>
                    <a:pt x="17160" y="111872"/>
                    <a:pt x="16627" y="111865"/>
                    <a:pt x="16107" y="111865"/>
                  </a:cubicBezTo>
                  <a:cubicBezTo>
                    <a:pt x="7612" y="111865"/>
                    <a:pt x="2813" y="113749"/>
                    <a:pt x="365" y="115889"/>
                  </a:cubicBezTo>
                  <a:cubicBezTo>
                    <a:pt x="1" y="116203"/>
                    <a:pt x="239" y="116805"/>
                    <a:pt x="716" y="116805"/>
                  </a:cubicBezTo>
                  <a:lnTo>
                    <a:pt x="82472" y="116805"/>
                  </a:lnTo>
                  <a:cubicBezTo>
                    <a:pt x="82761" y="116805"/>
                    <a:pt x="82999" y="116579"/>
                    <a:pt x="82999" y="116278"/>
                  </a:cubicBezTo>
                  <a:lnTo>
                    <a:pt x="82999" y="6150"/>
                  </a:lnTo>
                  <a:lnTo>
                    <a:pt x="82999" y="528"/>
                  </a:lnTo>
                  <a:cubicBezTo>
                    <a:pt x="82999" y="212"/>
                    <a:pt x="82737" y="1"/>
                    <a:pt x="82464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 rot="10800000">
              <a:off x="1668597" y="1441632"/>
              <a:ext cx="2191743" cy="3755699"/>
            </a:xfrm>
            <a:custGeom>
              <a:avLst/>
              <a:gdLst/>
              <a:ahLst/>
              <a:cxnLst/>
              <a:rect l="l" t="t" r="r" b="b"/>
              <a:pathLst>
                <a:path w="64577" h="110657" extrusionOk="0">
                  <a:moveTo>
                    <a:pt x="64577" y="1"/>
                  </a:moveTo>
                  <a:cubicBezTo>
                    <a:pt x="56395" y="9952"/>
                    <a:pt x="51526" y="31988"/>
                    <a:pt x="50359" y="43018"/>
                  </a:cubicBezTo>
                  <a:cubicBezTo>
                    <a:pt x="43679" y="106095"/>
                    <a:pt x="20298" y="110049"/>
                    <a:pt x="8185" y="110049"/>
                  </a:cubicBezTo>
                  <a:cubicBezTo>
                    <a:pt x="6449" y="110049"/>
                    <a:pt x="4945" y="109968"/>
                    <a:pt x="3754" y="109968"/>
                  </a:cubicBezTo>
                  <a:cubicBezTo>
                    <a:pt x="2827" y="109968"/>
                    <a:pt x="2090" y="110017"/>
                    <a:pt x="1582" y="110192"/>
                  </a:cubicBezTo>
                  <a:cubicBezTo>
                    <a:pt x="1042" y="110380"/>
                    <a:pt x="528" y="110518"/>
                    <a:pt x="1" y="110656"/>
                  </a:cubicBezTo>
                  <a:lnTo>
                    <a:pt x="64577" y="110656"/>
                  </a:lnTo>
                  <a:lnTo>
                    <a:pt x="64577" y="1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4310025" y="2339325"/>
            <a:ext cx="3527400" cy="163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 rot="10800000" flipH="1">
            <a:off x="5988468" y="3237452"/>
            <a:ext cx="3968943" cy="2132274"/>
            <a:chOff x="4106300" y="1016575"/>
            <a:chExt cx="2479350" cy="1102178"/>
          </a:xfrm>
        </p:grpSpPr>
        <p:sp>
          <p:nvSpPr>
            <p:cNvPr id="58" name="Google Shape;58;p8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572000" y="1395150"/>
            <a:ext cx="3852000" cy="235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9"/>
          <p:cNvGrpSpPr/>
          <p:nvPr/>
        </p:nvGrpSpPr>
        <p:grpSpPr>
          <a:xfrm rot="10800000">
            <a:off x="-59880" y="-13314"/>
            <a:ext cx="10723407" cy="5141884"/>
            <a:chOff x="0" y="1733"/>
            <a:chExt cx="9144203" cy="5141884"/>
          </a:xfrm>
        </p:grpSpPr>
        <p:sp>
          <p:nvSpPr>
            <p:cNvPr id="63" name="Google Shape;63;p9"/>
            <p:cNvSpPr/>
            <p:nvPr/>
          </p:nvSpPr>
          <p:spPr>
            <a:xfrm flipH="1">
              <a:off x="0" y="1733"/>
              <a:ext cx="9144203" cy="5141884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flipH="1">
              <a:off x="0" y="214400"/>
              <a:ext cx="9144203" cy="4928945"/>
            </a:xfrm>
            <a:custGeom>
              <a:avLst/>
              <a:gdLst/>
              <a:ahLst/>
              <a:cxnLst/>
              <a:rect l="l" t="t" r="r" b="b"/>
              <a:pathLst>
                <a:path w="285801" h="160709" extrusionOk="0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720000" y="1850875"/>
            <a:ext cx="3220500" cy="104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59450"/>
            <a:ext cx="15156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0000" y="3027200"/>
            <a:ext cx="2398200" cy="5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0"/>
          <p:cNvGrpSpPr/>
          <p:nvPr/>
        </p:nvGrpSpPr>
        <p:grpSpPr>
          <a:xfrm flipH="1">
            <a:off x="-397202" y="-309433"/>
            <a:ext cx="4694153" cy="2086754"/>
            <a:chOff x="4106300" y="1016575"/>
            <a:chExt cx="2479350" cy="1102178"/>
          </a:xfrm>
        </p:grpSpPr>
        <p:sp>
          <p:nvSpPr>
            <p:cNvPr id="70" name="Google Shape;70;p10"/>
            <p:cNvSpPr/>
            <p:nvPr/>
          </p:nvSpPr>
          <p:spPr>
            <a:xfrm>
              <a:off x="4106300" y="1051453"/>
              <a:ext cx="2479350" cy="1067300"/>
            </a:xfrm>
            <a:custGeom>
              <a:avLst/>
              <a:gdLst/>
              <a:ahLst/>
              <a:cxnLst/>
              <a:rect l="l" t="t" r="r" b="b"/>
              <a:pathLst>
                <a:path w="99174" h="42692" extrusionOk="0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4112875" y="1016575"/>
              <a:ext cx="2472775" cy="1010025"/>
            </a:xfrm>
            <a:custGeom>
              <a:avLst/>
              <a:gdLst/>
              <a:ahLst/>
              <a:cxnLst/>
              <a:rect l="l" t="t" r="r" b="b"/>
              <a:pathLst>
                <a:path w="98911" h="40401" extrusionOk="0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10"/>
          <p:cNvGrpSpPr/>
          <p:nvPr/>
        </p:nvGrpSpPr>
        <p:grpSpPr>
          <a:xfrm rot="10800000" flipH="1">
            <a:off x="6630225" y="2833397"/>
            <a:ext cx="2513765" cy="2331456"/>
            <a:chOff x="6669475" y="4"/>
            <a:chExt cx="2513765" cy="2331456"/>
          </a:xfrm>
        </p:grpSpPr>
        <p:sp>
          <p:nvSpPr>
            <p:cNvPr id="73" name="Google Shape;73;p10"/>
            <p:cNvSpPr/>
            <p:nvPr/>
          </p:nvSpPr>
          <p:spPr>
            <a:xfrm>
              <a:off x="6669475" y="4"/>
              <a:ext cx="2513765" cy="2331456"/>
            </a:xfrm>
            <a:custGeom>
              <a:avLst/>
              <a:gdLst/>
              <a:ahLst/>
              <a:cxnLst/>
              <a:rect l="l" t="t" r="r" b="b"/>
              <a:pathLst>
                <a:path w="78043" h="72383" extrusionOk="0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6784687" y="4"/>
              <a:ext cx="2398550" cy="2187542"/>
            </a:xfrm>
            <a:custGeom>
              <a:avLst/>
              <a:gdLst/>
              <a:ahLst/>
              <a:cxnLst/>
              <a:rect l="l" t="t" r="r" b="b"/>
              <a:pathLst>
                <a:path w="74466" h="67915" extrusionOk="0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3.xml"/><Relationship Id="rId7" Type="http://schemas.openxmlformats.org/officeDocument/2006/relationships/slide" Target="slide2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9.xml"/><Relationship Id="rId5" Type="http://schemas.openxmlformats.org/officeDocument/2006/relationships/slide" Target="slide16.xml"/><Relationship Id="rId10" Type="http://schemas.openxmlformats.org/officeDocument/2006/relationships/image" Target="../media/image4.gif"/><Relationship Id="rId4" Type="http://schemas.openxmlformats.org/officeDocument/2006/relationships/slide" Target="slide5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gif"/><Relationship Id="rId7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slide" Target="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gif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>
            <a:spLocks noGrp="1"/>
          </p:cNvSpPr>
          <p:nvPr>
            <p:ph type="ctrTitle"/>
          </p:nvPr>
        </p:nvSpPr>
        <p:spPr>
          <a:xfrm>
            <a:off x="107775" y="907850"/>
            <a:ext cx="6138000" cy="16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Primary &amp; Urgent Care Clinic Operation</a:t>
            </a:r>
            <a:endParaRPr sz="69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7000" y="466625"/>
            <a:ext cx="2862300" cy="2862300"/>
          </a:xfrm>
          <a:prstGeom prst="roundRect">
            <a:avLst>
              <a:gd name="adj" fmla="val 28861"/>
            </a:avLst>
          </a:prstGeom>
          <a:noFill/>
          <a:ln>
            <a:noFill/>
          </a:ln>
        </p:spPr>
      </p:pic>
      <p:sp>
        <p:nvSpPr>
          <p:cNvPr id="265" name="Google Shape;265;p29"/>
          <p:cNvSpPr txBox="1">
            <a:spLocks noGrp="1"/>
          </p:cNvSpPr>
          <p:nvPr>
            <p:ph type="subTitle" idx="1"/>
          </p:nvPr>
        </p:nvSpPr>
        <p:spPr>
          <a:xfrm>
            <a:off x="3482175" y="4094100"/>
            <a:ext cx="5532300" cy="101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Presenters:</a:t>
            </a:r>
            <a:r>
              <a:rPr lang="en" sz="1600"/>
              <a:t> Trang Nguyen, Tam Nguyen, Uyen Tran, Qi Wang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"/>
          <p:cNvSpPr txBox="1">
            <a:spLocks noGrp="1"/>
          </p:cNvSpPr>
          <p:nvPr>
            <p:ph type="title"/>
          </p:nvPr>
        </p:nvSpPr>
        <p:spPr>
          <a:xfrm>
            <a:off x="373075" y="39225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2891275" y="789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Financial Information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416" name="Google Shape;416;p38"/>
          <p:cNvGraphicFramePr/>
          <p:nvPr/>
        </p:nvGraphicFramePr>
        <p:xfrm>
          <a:off x="838075" y="177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{B1E25E3A-9EF9-45B8-BAC8-EE8648D723AE}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Trainee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$12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New Medical Assistant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$14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Senior 1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$15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Senior 2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$17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Receptionist 1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$13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Receptionist 2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$13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Doctor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$48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7" name="Google Shape;417;p38"/>
          <p:cNvSpPr txBox="1"/>
          <p:nvPr/>
        </p:nvSpPr>
        <p:spPr>
          <a:xfrm>
            <a:off x="549175" y="1266750"/>
            <a:ext cx="390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Employees Hourly Pay Rate 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373075" y="39225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423" name="Google Shape;423;p39"/>
          <p:cNvSpPr txBox="1"/>
          <p:nvPr/>
        </p:nvSpPr>
        <p:spPr>
          <a:xfrm>
            <a:off x="2891275" y="789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Financial Information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424" name="Google Shape;424;p39"/>
          <p:cNvGraphicFramePr/>
          <p:nvPr/>
        </p:nvGraphicFramePr>
        <p:xfrm>
          <a:off x="818125" y="16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{B1E25E3A-9EF9-45B8-BAC8-EE8648D723AE}</a:tableStyleId>
              </a:tblPr>
              <a:tblGrid>
                <a:gridCol w="362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9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/>
                        <a:t>          Medical Supplies</a:t>
                      </a:r>
                      <a:endParaRPr sz="1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/>
                        <a:t>$20/patient</a:t>
                      </a:r>
                      <a:endParaRPr sz="17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1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/>
                        <a:t>          Staff Wages </a:t>
                      </a:r>
                      <a:endParaRPr sz="1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/>
                        <a:t>$1,333.20</a:t>
                      </a:r>
                      <a:endParaRPr sz="17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/>
                        <a:t>         Average Office Visit Fees</a:t>
                      </a:r>
                      <a:endParaRPr sz="17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/>
                        <a:t>$215/patient</a:t>
                      </a:r>
                      <a:endParaRPr sz="17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373075" y="3114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Analyses</a:t>
            </a:r>
            <a:endParaRPr sz="2800"/>
          </a:p>
        </p:txBody>
      </p:sp>
      <p:sp>
        <p:nvSpPr>
          <p:cNvPr id="430" name="Google Shape;430;p40"/>
          <p:cNvSpPr txBox="1"/>
          <p:nvPr/>
        </p:nvSpPr>
        <p:spPr>
          <a:xfrm>
            <a:off x="720002" y="3775775"/>
            <a:ext cx="829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Distribution of Service Time for Receptionist, Medical Assistant, and Doctor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31" name="Google Shape;4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8425"/>
            <a:ext cx="3008425" cy="18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838" y="1691426"/>
            <a:ext cx="3224576" cy="17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825" y="1712926"/>
            <a:ext cx="2860168" cy="17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>
            <a:spLocks noGrp="1"/>
          </p:cNvSpPr>
          <p:nvPr>
            <p:ph type="title"/>
          </p:nvPr>
        </p:nvSpPr>
        <p:spPr>
          <a:xfrm>
            <a:off x="720000" y="1850875"/>
            <a:ext cx="3220500" cy="104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439" name="Google Shape;439;p41"/>
          <p:cNvSpPr txBox="1">
            <a:spLocks noGrp="1"/>
          </p:cNvSpPr>
          <p:nvPr>
            <p:ph type="title" idx="2"/>
          </p:nvPr>
        </p:nvSpPr>
        <p:spPr>
          <a:xfrm>
            <a:off x="720000" y="1059450"/>
            <a:ext cx="15156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3">
            <a:alphaModFix/>
          </a:blip>
          <a:srcRect l="-1319" t="9164" r="1320" b="3384"/>
          <a:stretch/>
        </p:blipFill>
        <p:spPr>
          <a:xfrm flipH="1">
            <a:off x="5136828" y="1726087"/>
            <a:ext cx="3297900" cy="2883900"/>
          </a:xfrm>
          <a:prstGeom prst="roundRect">
            <a:avLst>
              <a:gd name="adj" fmla="val 33816"/>
            </a:avLst>
          </a:prstGeom>
          <a:noFill/>
          <a:ln>
            <a:noFill/>
          </a:ln>
        </p:spPr>
      </p:pic>
      <p:pic>
        <p:nvPicPr>
          <p:cNvPr id="441" name="Google Shape;441;p41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1">
            <a:hlinkClick r:id="rId5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41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1"/>
          <p:cNvSpPr txBox="1"/>
          <p:nvPr/>
        </p:nvSpPr>
        <p:spPr>
          <a:xfrm>
            <a:off x="622650" y="3200600"/>
            <a:ext cx="23073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JaamSim model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PROCESS FLOW</a:t>
            </a:r>
            <a:endParaRPr/>
          </a:p>
        </p:txBody>
      </p:sp>
      <p:pic>
        <p:nvPicPr>
          <p:cNvPr id="451" name="Google Shape;451;p42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2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2">
            <a:hlinkClick r:id="rId4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2"/>
          <p:cNvSpPr/>
          <p:nvPr/>
        </p:nvSpPr>
        <p:spPr>
          <a:xfrm>
            <a:off x="1020613" y="2303009"/>
            <a:ext cx="492600" cy="452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p42"/>
          <p:cNvCxnSpPr>
            <a:endCxn id="455" idx="1"/>
          </p:cNvCxnSpPr>
          <p:nvPr/>
        </p:nvCxnSpPr>
        <p:spPr>
          <a:xfrm>
            <a:off x="501163" y="2529359"/>
            <a:ext cx="642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7" name="Google Shape;457;p42"/>
          <p:cNvSpPr txBox="1"/>
          <p:nvPr/>
        </p:nvSpPr>
        <p:spPr>
          <a:xfrm rot="2125405">
            <a:off x="672557" y="2155891"/>
            <a:ext cx="489636" cy="17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/h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5581930" y="3591136"/>
            <a:ext cx="11733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Triangular(20, 25, 30)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-9804" y="2402036"/>
            <a:ext cx="81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Established Patients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48215" y="2827985"/>
            <a:ext cx="648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Walk-in Patients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612283" y="2379121"/>
            <a:ext cx="6480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/h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 rot="-1861101">
            <a:off x="543269" y="2564249"/>
            <a:ext cx="647956" cy="17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 /h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42"/>
          <p:cNvCxnSpPr>
            <a:stCxn id="455" idx="5"/>
            <a:endCxn id="464" idx="1"/>
          </p:cNvCxnSpPr>
          <p:nvPr/>
        </p:nvCxnSpPr>
        <p:spPr>
          <a:xfrm>
            <a:off x="1390063" y="2529359"/>
            <a:ext cx="468300" cy="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4" name="Google Shape;464;p42"/>
          <p:cNvSpPr/>
          <p:nvPr/>
        </p:nvSpPr>
        <p:spPr>
          <a:xfrm>
            <a:off x="1858444" y="2327577"/>
            <a:ext cx="579300" cy="444000"/>
          </a:xfrm>
          <a:prstGeom prst="diamond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42"/>
          <p:cNvCxnSpPr>
            <a:stCxn id="464" idx="3"/>
          </p:cNvCxnSpPr>
          <p:nvPr/>
        </p:nvCxnSpPr>
        <p:spPr>
          <a:xfrm rot="10800000" flipH="1">
            <a:off x="2437744" y="2308677"/>
            <a:ext cx="483900" cy="24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6" name="Google Shape;466;p42"/>
          <p:cNvCxnSpPr>
            <a:stCxn id="464" idx="3"/>
          </p:cNvCxnSpPr>
          <p:nvPr/>
        </p:nvCxnSpPr>
        <p:spPr>
          <a:xfrm>
            <a:off x="2437744" y="2549577"/>
            <a:ext cx="483900" cy="26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7" name="Google Shape;467;p42"/>
          <p:cNvSpPr txBox="1"/>
          <p:nvPr/>
        </p:nvSpPr>
        <p:spPr>
          <a:xfrm rot="-1562831">
            <a:off x="2453216" y="2198143"/>
            <a:ext cx="489853" cy="176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50 %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2"/>
          <p:cNvSpPr txBox="1"/>
          <p:nvPr/>
        </p:nvSpPr>
        <p:spPr>
          <a:xfrm rot="2125405">
            <a:off x="2425880" y="2763689"/>
            <a:ext cx="489636" cy="17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50 %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2953745" y="2168732"/>
            <a:ext cx="612000" cy="297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2954710" y="2672020"/>
            <a:ext cx="612000" cy="297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2953744" y="2221989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Receptionist 1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>
            <a:off x="27555" y="1957421"/>
            <a:ext cx="573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Patients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2844780" y="2974497"/>
            <a:ext cx="10398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Triangular(3,9,15)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>
            <a:off x="2950009" y="2751324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Receptionist 2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42"/>
          <p:cNvCxnSpPr/>
          <p:nvPr/>
        </p:nvCxnSpPr>
        <p:spPr>
          <a:xfrm>
            <a:off x="3565846" y="2327577"/>
            <a:ext cx="427800" cy="22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6" name="Google Shape;476;p42"/>
          <p:cNvCxnSpPr/>
          <p:nvPr/>
        </p:nvCxnSpPr>
        <p:spPr>
          <a:xfrm rot="10800000" flipH="1">
            <a:off x="3565846" y="2549437"/>
            <a:ext cx="427800" cy="26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7" name="Google Shape;477;p42"/>
          <p:cNvCxnSpPr/>
          <p:nvPr/>
        </p:nvCxnSpPr>
        <p:spPr>
          <a:xfrm>
            <a:off x="621922" y="2121085"/>
            <a:ext cx="482400" cy="393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" name="Google Shape;478;p42"/>
          <p:cNvCxnSpPr>
            <a:endCxn id="455" idx="1"/>
          </p:cNvCxnSpPr>
          <p:nvPr/>
        </p:nvCxnSpPr>
        <p:spPr>
          <a:xfrm rot="10800000" flipH="1">
            <a:off x="577063" y="2529359"/>
            <a:ext cx="566700" cy="34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9" name="Google Shape;479;p42"/>
          <p:cNvSpPr/>
          <p:nvPr/>
        </p:nvSpPr>
        <p:spPr>
          <a:xfrm>
            <a:off x="3993505" y="2395543"/>
            <a:ext cx="612000" cy="297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2"/>
          <p:cNvSpPr txBox="1"/>
          <p:nvPr/>
        </p:nvSpPr>
        <p:spPr>
          <a:xfrm>
            <a:off x="3993505" y="2465683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Waiting Area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42"/>
          <p:cNvCxnSpPr/>
          <p:nvPr/>
        </p:nvCxnSpPr>
        <p:spPr>
          <a:xfrm>
            <a:off x="4605607" y="2549502"/>
            <a:ext cx="207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2" name="Google Shape;482;p42"/>
          <p:cNvSpPr/>
          <p:nvPr/>
        </p:nvSpPr>
        <p:spPr>
          <a:xfrm>
            <a:off x="4831337" y="2327577"/>
            <a:ext cx="579300" cy="444000"/>
          </a:xfrm>
          <a:prstGeom prst="diamond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p42"/>
          <p:cNvCxnSpPr>
            <a:stCxn id="482" idx="3"/>
            <a:endCxn id="484" idx="1"/>
          </p:cNvCxnSpPr>
          <p:nvPr/>
        </p:nvCxnSpPr>
        <p:spPr>
          <a:xfrm rot="10800000" flipH="1">
            <a:off x="5410637" y="1653477"/>
            <a:ext cx="441000" cy="89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5" name="Google Shape;485;p42"/>
          <p:cNvCxnSpPr>
            <a:stCxn id="482" idx="3"/>
            <a:endCxn id="486" idx="1"/>
          </p:cNvCxnSpPr>
          <p:nvPr/>
        </p:nvCxnSpPr>
        <p:spPr>
          <a:xfrm rot="10800000" flipH="1">
            <a:off x="5410637" y="2237877"/>
            <a:ext cx="441000" cy="31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7" name="Google Shape;487;p42"/>
          <p:cNvCxnSpPr>
            <a:stCxn id="482" idx="3"/>
          </p:cNvCxnSpPr>
          <p:nvPr/>
        </p:nvCxnSpPr>
        <p:spPr>
          <a:xfrm>
            <a:off x="5410637" y="2549577"/>
            <a:ext cx="414000" cy="26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8" name="Google Shape;488;p42"/>
          <p:cNvCxnSpPr>
            <a:stCxn id="482" idx="3"/>
          </p:cNvCxnSpPr>
          <p:nvPr/>
        </p:nvCxnSpPr>
        <p:spPr>
          <a:xfrm>
            <a:off x="5410637" y="2549577"/>
            <a:ext cx="421800" cy="88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9" name="Google Shape;489;p42"/>
          <p:cNvSpPr txBox="1"/>
          <p:nvPr/>
        </p:nvSpPr>
        <p:spPr>
          <a:xfrm rot="-3594925">
            <a:off x="5327146" y="1852772"/>
            <a:ext cx="489549" cy="17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40 %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 txBox="1"/>
          <p:nvPr/>
        </p:nvSpPr>
        <p:spPr>
          <a:xfrm rot="2829581">
            <a:off x="5481964" y="2773562"/>
            <a:ext cx="489736" cy="17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  <a:endParaRPr sz="700" b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2"/>
          <p:cNvSpPr txBox="1"/>
          <p:nvPr/>
        </p:nvSpPr>
        <p:spPr>
          <a:xfrm rot="-2037757">
            <a:off x="5472775" y="2152745"/>
            <a:ext cx="489750" cy="177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30 %</a:t>
            </a:r>
            <a:endParaRPr sz="700" b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2"/>
          <p:cNvSpPr txBox="1"/>
          <p:nvPr/>
        </p:nvSpPr>
        <p:spPr>
          <a:xfrm rot="3656315">
            <a:off x="5383070" y="3068967"/>
            <a:ext cx="489761" cy="17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10 %</a:t>
            </a:r>
            <a:endParaRPr sz="700" b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5851774" y="2089370"/>
            <a:ext cx="612000" cy="297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5842000" y="2651067"/>
            <a:ext cx="612000" cy="297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2"/>
          <p:cNvSpPr/>
          <p:nvPr/>
        </p:nvSpPr>
        <p:spPr>
          <a:xfrm>
            <a:off x="5836450" y="3279398"/>
            <a:ext cx="612000" cy="297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7047063" y="2526501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2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2"/>
          <p:cNvSpPr txBox="1"/>
          <p:nvPr/>
        </p:nvSpPr>
        <p:spPr>
          <a:xfrm>
            <a:off x="5923440" y="2159925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1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5877663" y="2688599"/>
            <a:ext cx="755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Medical Assistant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2"/>
          <p:cNvSpPr txBox="1"/>
          <p:nvPr/>
        </p:nvSpPr>
        <p:spPr>
          <a:xfrm>
            <a:off x="5923439" y="3337810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Trainee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42"/>
          <p:cNvCxnSpPr/>
          <p:nvPr/>
        </p:nvCxnSpPr>
        <p:spPr>
          <a:xfrm>
            <a:off x="6497094" y="1667463"/>
            <a:ext cx="512700" cy="917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0" name="Google Shape;500;p42"/>
          <p:cNvCxnSpPr/>
          <p:nvPr/>
        </p:nvCxnSpPr>
        <p:spPr>
          <a:xfrm>
            <a:off x="6474654" y="2218293"/>
            <a:ext cx="534900" cy="40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1" name="Google Shape;501;p42"/>
          <p:cNvCxnSpPr/>
          <p:nvPr/>
        </p:nvCxnSpPr>
        <p:spPr>
          <a:xfrm rot="10800000" flipH="1">
            <a:off x="6448552" y="2671201"/>
            <a:ext cx="561000" cy="13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2" name="Google Shape;502;p42"/>
          <p:cNvCxnSpPr/>
          <p:nvPr/>
        </p:nvCxnSpPr>
        <p:spPr>
          <a:xfrm rot="10800000" flipH="1">
            <a:off x="6471997" y="2699614"/>
            <a:ext cx="529500" cy="70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03" name="Google Shape;503;p42"/>
          <p:cNvSpPr/>
          <p:nvPr/>
        </p:nvSpPr>
        <p:spPr>
          <a:xfrm>
            <a:off x="7036942" y="2465683"/>
            <a:ext cx="612000" cy="297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42"/>
          <p:cNvCxnSpPr>
            <a:stCxn id="503" idx="3"/>
          </p:cNvCxnSpPr>
          <p:nvPr/>
        </p:nvCxnSpPr>
        <p:spPr>
          <a:xfrm>
            <a:off x="7648942" y="2614183"/>
            <a:ext cx="273000" cy="7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05" name="Google Shape;505;p42"/>
          <p:cNvSpPr/>
          <p:nvPr/>
        </p:nvSpPr>
        <p:spPr>
          <a:xfrm>
            <a:off x="7955094" y="2474476"/>
            <a:ext cx="612000" cy="297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42"/>
          <p:cNvCxnSpPr>
            <a:stCxn id="505" idx="3"/>
          </p:cNvCxnSpPr>
          <p:nvPr/>
        </p:nvCxnSpPr>
        <p:spPr>
          <a:xfrm rot="10800000" flipH="1">
            <a:off x="8567094" y="2621476"/>
            <a:ext cx="493200" cy="1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07" name="Google Shape;507;p42"/>
          <p:cNvSpPr txBox="1"/>
          <p:nvPr/>
        </p:nvSpPr>
        <p:spPr>
          <a:xfrm>
            <a:off x="2896685" y="1974967"/>
            <a:ext cx="10398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Triangular(3,9,15)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5851773" y="1580902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2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2"/>
          <p:cNvSpPr txBox="1"/>
          <p:nvPr/>
        </p:nvSpPr>
        <p:spPr>
          <a:xfrm>
            <a:off x="7142501" y="2515475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Doctor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2"/>
          <p:cNvSpPr txBox="1"/>
          <p:nvPr/>
        </p:nvSpPr>
        <p:spPr>
          <a:xfrm>
            <a:off x="8036667" y="2549502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out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5624425" y="2974500"/>
            <a:ext cx="1323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Triangular(18, 21.5, 25)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2"/>
          <p:cNvSpPr txBox="1"/>
          <p:nvPr/>
        </p:nvSpPr>
        <p:spPr>
          <a:xfrm>
            <a:off x="5594975" y="1931387"/>
            <a:ext cx="1268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Triangular(13, 18.5, 24)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2"/>
          <p:cNvSpPr txBox="1"/>
          <p:nvPr/>
        </p:nvSpPr>
        <p:spPr>
          <a:xfrm>
            <a:off x="5629608" y="1283623"/>
            <a:ext cx="11733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Triangular(10, 15, 20)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2"/>
          <p:cNvSpPr txBox="1"/>
          <p:nvPr/>
        </p:nvSpPr>
        <p:spPr>
          <a:xfrm>
            <a:off x="6893012" y="2274675"/>
            <a:ext cx="1323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Triangular(15, 17.5, 25)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2"/>
          <p:cNvSpPr txBox="1"/>
          <p:nvPr/>
        </p:nvSpPr>
        <p:spPr>
          <a:xfrm>
            <a:off x="8036673" y="2794271"/>
            <a:ext cx="11733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=5 min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5851774" y="1504908"/>
            <a:ext cx="612000" cy="297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2"/>
          <p:cNvSpPr txBox="1"/>
          <p:nvPr/>
        </p:nvSpPr>
        <p:spPr>
          <a:xfrm>
            <a:off x="5929960" y="1541630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2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720000" y="1402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522" name="Google Shape;522;p43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3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3">
            <a:hlinkClick r:id="rId4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" name="Google Shape;525;p43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43"/>
          <p:cNvGrpSpPr/>
          <p:nvPr/>
        </p:nvGrpSpPr>
        <p:grpSpPr>
          <a:xfrm>
            <a:off x="2072199" y="769766"/>
            <a:ext cx="2363908" cy="477623"/>
            <a:chOff x="3723450" y="1800300"/>
            <a:chExt cx="4700552" cy="2709152"/>
          </a:xfrm>
        </p:grpSpPr>
        <p:sp>
          <p:nvSpPr>
            <p:cNvPr id="527" name="Google Shape;527;p43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881102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43"/>
          <p:cNvSpPr txBox="1"/>
          <p:nvPr/>
        </p:nvSpPr>
        <p:spPr>
          <a:xfrm>
            <a:off x="2170700" y="896088"/>
            <a:ext cx="21669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Repetitions - 100 times</a:t>
            </a:r>
            <a:endParaRPr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30" name="Google Shape;530;p43"/>
          <p:cNvGrpSpPr/>
          <p:nvPr/>
        </p:nvGrpSpPr>
        <p:grpSpPr>
          <a:xfrm>
            <a:off x="5218699" y="769666"/>
            <a:ext cx="2363908" cy="477623"/>
            <a:chOff x="3723450" y="1800300"/>
            <a:chExt cx="4700552" cy="2709152"/>
          </a:xfrm>
        </p:grpSpPr>
        <p:sp>
          <p:nvSpPr>
            <p:cNvPr id="531" name="Google Shape;531;p43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3881102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43"/>
          <p:cNvSpPr txBox="1"/>
          <p:nvPr/>
        </p:nvSpPr>
        <p:spPr>
          <a:xfrm>
            <a:off x="5317200" y="895988"/>
            <a:ext cx="21669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Duration - 11.1 hours</a:t>
            </a:r>
            <a:endParaRPr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34" name="Google Shape;534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9575" y="1513025"/>
            <a:ext cx="8841701" cy="32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3"/>
          <p:cNvSpPr/>
          <p:nvPr/>
        </p:nvSpPr>
        <p:spPr>
          <a:xfrm>
            <a:off x="3296100" y="1634750"/>
            <a:ext cx="771000" cy="106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>
            <a:spLocks noGrp="1"/>
          </p:cNvSpPr>
          <p:nvPr>
            <p:ph type="title"/>
          </p:nvPr>
        </p:nvSpPr>
        <p:spPr>
          <a:xfrm>
            <a:off x="720000" y="1815600"/>
            <a:ext cx="30915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title" idx="2"/>
          </p:nvPr>
        </p:nvSpPr>
        <p:spPr>
          <a:xfrm flipH="1">
            <a:off x="720003" y="1059450"/>
            <a:ext cx="15156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542" name="Google Shape;542;p44"/>
          <p:cNvPicPr preferRelativeResize="0"/>
          <p:nvPr/>
        </p:nvPicPr>
        <p:blipFill rotWithShape="1">
          <a:blip r:embed="rId3">
            <a:alphaModFix/>
          </a:blip>
          <a:srcRect l="10" t="3818" r="-10" b="2373"/>
          <a:stretch/>
        </p:blipFill>
        <p:spPr>
          <a:xfrm>
            <a:off x="5196300" y="1652550"/>
            <a:ext cx="3227700" cy="3027900"/>
          </a:xfrm>
          <a:prstGeom prst="roundRect">
            <a:avLst>
              <a:gd name="adj" fmla="val 33816"/>
            </a:avLst>
          </a:prstGeom>
          <a:noFill/>
          <a:ln>
            <a:noFill/>
          </a:ln>
        </p:spPr>
      </p:pic>
      <p:pic>
        <p:nvPicPr>
          <p:cNvPr id="543" name="Google Shape;543;p44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4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4">
            <a:hlinkClick r:id="rId5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" name="Google Shape;546;p44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5"/>
          <p:cNvSpPr txBox="1">
            <a:spLocks noGrp="1"/>
          </p:cNvSpPr>
          <p:nvPr>
            <p:ph type="title"/>
          </p:nvPr>
        </p:nvSpPr>
        <p:spPr>
          <a:xfrm>
            <a:off x="494050" y="405175"/>
            <a:ext cx="9008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Results of Clinic Operations: Patient Flow and  Utilization</a:t>
            </a:r>
            <a:endParaRPr sz="2200"/>
          </a:p>
        </p:txBody>
      </p:sp>
      <p:pic>
        <p:nvPicPr>
          <p:cNvPr id="552" name="Google Shape;5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050" y="989077"/>
            <a:ext cx="4345875" cy="405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/>
        </p:nvSpPr>
        <p:spPr>
          <a:xfrm>
            <a:off x="3680325" y="4773400"/>
            <a:ext cx="60606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       Senior 1                            Senior 2                           NMA                                  Trainee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46"/>
          <p:cNvCxnSpPr/>
          <p:nvPr/>
        </p:nvCxnSpPr>
        <p:spPr>
          <a:xfrm rot="10800000" flipH="1">
            <a:off x="3650350" y="4949700"/>
            <a:ext cx="575700" cy="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46"/>
          <p:cNvCxnSpPr/>
          <p:nvPr/>
        </p:nvCxnSpPr>
        <p:spPr>
          <a:xfrm rot="10800000" flipH="1">
            <a:off x="5010575" y="4949700"/>
            <a:ext cx="575700" cy="2100"/>
          </a:xfrm>
          <a:prstGeom prst="straightConnector1">
            <a:avLst/>
          </a:prstGeom>
          <a:noFill/>
          <a:ln w="9525" cap="flat" cmpd="sng">
            <a:solidFill>
              <a:srgbClr val="0944A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46"/>
          <p:cNvCxnSpPr/>
          <p:nvPr/>
        </p:nvCxnSpPr>
        <p:spPr>
          <a:xfrm rot="10800000" flipH="1">
            <a:off x="6370800" y="4949700"/>
            <a:ext cx="575700" cy="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46"/>
          <p:cNvCxnSpPr/>
          <p:nvPr/>
        </p:nvCxnSpPr>
        <p:spPr>
          <a:xfrm rot="10800000" flipH="1">
            <a:off x="7667825" y="4949700"/>
            <a:ext cx="575700" cy="21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46"/>
          <p:cNvCxnSpPr/>
          <p:nvPr/>
        </p:nvCxnSpPr>
        <p:spPr>
          <a:xfrm rot="10800000" flipH="1">
            <a:off x="1545475" y="4949700"/>
            <a:ext cx="575700" cy="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46"/>
          <p:cNvSpPr txBox="1"/>
          <p:nvPr/>
        </p:nvSpPr>
        <p:spPr>
          <a:xfrm>
            <a:off x="748125" y="4773400"/>
            <a:ext cx="8904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Recep1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4" name="Google Shape;564;p46"/>
          <p:cNvCxnSpPr/>
          <p:nvPr/>
        </p:nvCxnSpPr>
        <p:spPr>
          <a:xfrm rot="10800000" flipH="1">
            <a:off x="152400" y="4949700"/>
            <a:ext cx="575700" cy="2100"/>
          </a:xfrm>
          <a:prstGeom prst="straightConnector1">
            <a:avLst/>
          </a:prstGeom>
          <a:noFill/>
          <a:ln w="9525" cap="flat" cmpd="sng">
            <a:solidFill>
              <a:srgbClr val="0944A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46"/>
          <p:cNvSpPr txBox="1"/>
          <p:nvPr/>
        </p:nvSpPr>
        <p:spPr>
          <a:xfrm>
            <a:off x="2214213" y="4773400"/>
            <a:ext cx="8904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Recep2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6" name="Google Shape;5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550"/>
            <a:ext cx="4486099" cy="23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62900"/>
            <a:ext cx="4486101" cy="2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900" y="2462900"/>
            <a:ext cx="4299926" cy="2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900" y="67450"/>
            <a:ext cx="4299925" cy="23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26575" cy="23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450" y="152400"/>
            <a:ext cx="4326575" cy="23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71750"/>
            <a:ext cx="4326575" cy="22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450" y="2571750"/>
            <a:ext cx="4326575" cy="22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71" name="Google Shape;271;p30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225110" y="1172475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2" name="Google Shape;272;p3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225111" y="1535475"/>
            <a:ext cx="23442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73" name="Google Shape;273;p30">
            <a:hlinkClick r:id="rId4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1225110" y="2374273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4" name="Google Shape;274;p30">
            <a:hlinkClick r:id="rId4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1225111" y="2737275"/>
            <a:ext cx="23442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75" name="Google Shape;275;p30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1225110" y="3569775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6" name="Google Shape;276;p30">
            <a:hlinkClick r:id="rId5" action="ppaction://hlinksldjump"/>
          </p:cNvPr>
          <p:cNvSpPr txBox="1">
            <a:spLocks noGrp="1"/>
          </p:cNvSpPr>
          <p:nvPr>
            <p:ph type="title" idx="8"/>
          </p:nvPr>
        </p:nvSpPr>
        <p:spPr>
          <a:xfrm>
            <a:off x="1225111" y="3933775"/>
            <a:ext cx="23442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277" name="Google Shape;277;p30">
            <a:hlinkClick r:id="rId6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4966585" y="1171750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8" name="Google Shape;278;p30">
            <a:hlinkClick r:id="rId6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4966715" y="1535475"/>
            <a:ext cx="24090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79" name="Google Shape;279;p30">
            <a:hlinkClick r:id="rId7" action="ppaction://hlinksldjump"/>
          </p:cNvPr>
          <p:cNvSpPr txBox="1">
            <a:spLocks noGrp="1"/>
          </p:cNvSpPr>
          <p:nvPr>
            <p:ph type="title" idx="16"/>
          </p:nvPr>
        </p:nvSpPr>
        <p:spPr>
          <a:xfrm>
            <a:off x="4966585" y="2375625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0" name="Google Shape;280;p30">
            <a:hlinkClick r:id="rId7" action="ppaction://hlinksldjump"/>
          </p:cNvPr>
          <p:cNvSpPr txBox="1">
            <a:spLocks noGrp="1"/>
          </p:cNvSpPr>
          <p:nvPr>
            <p:ph type="title" idx="17"/>
          </p:nvPr>
        </p:nvSpPr>
        <p:spPr>
          <a:xfrm>
            <a:off x="4966607" y="2734625"/>
            <a:ext cx="39555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&amp; STRATEGIES</a:t>
            </a:r>
            <a:endParaRPr/>
          </a:p>
        </p:txBody>
      </p:sp>
      <p:sp>
        <p:nvSpPr>
          <p:cNvPr id="281" name="Google Shape;281;p30">
            <a:hlinkClick r:id="" action="ppaction://noaction"/>
          </p:cNvPr>
          <p:cNvSpPr txBox="1">
            <a:spLocks noGrp="1"/>
          </p:cNvSpPr>
          <p:nvPr>
            <p:ph type="title" idx="19"/>
          </p:nvPr>
        </p:nvSpPr>
        <p:spPr>
          <a:xfrm>
            <a:off x="4966585" y="3569775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2" name="Google Shape;282;p30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4966735" y="3933775"/>
            <a:ext cx="2409000" cy="2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283" name="Google Shape;283;p30">
            <a:hlinkClick r:id="rId3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27446" t="22665" r="27684" b="23136"/>
          <a:stretch/>
        </p:blipFill>
        <p:spPr>
          <a:xfrm>
            <a:off x="769806" y="1200675"/>
            <a:ext cx="289500" cy="3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4" name="Google Shape;284;p30">
            <a:hlinkClick r:id="rId4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 l="5963" t="26093" r="5689" b="26098"/>
          <a:stretch/>
        </p:blipFill>
        <p:spPr>
          <a:xfrm>
            <a:off x="720006" y="2463513"/>
            <a:ext cx="389100" cy="184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285" name="Google Shape;285;p30">
            <a:hlinkClick r:id="rId5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27446" t="22665" r="27684" b="23136"/>
          <a:stretch/>
        </p:blipFill>
        <p:spPr>
          <a:xfrm>
            <a:off x="769806" y="3597975"/>
            <a:ext cx="289500" cy="3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10">
            <a:alphaModFix/>
          </a:blip>
          <a:srcRect l="12903" t="68948" r="38291" b="7211"/>
          <a:stretch/>
        </p:blipFill>
        <p:spPr>
          <a:xfrm flipH="1">
            <a:off x="7335950" y="3996775"/>
            <a:ext cx="1635600" cy="798900"/>
          </a:xfrm>
          <a:prstGeom prst="roundRect">
            <a:avLst>
              <a:gd name="adj" fmla="val 44289"/>
            </a:avLst>
          </a:prstGeom>
          <a:noFill/>
          <a:ln>
            <a:noFill/>
          </a:ln>
        </p:spPr>
      </p:pic>
      <p:pic>
        <p:nvPicPr>
          <p:cNvPr id="287" name="Google Shape;287;p30">
            <a:hlinkClick r:id="rId6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 l="5963" t="26093" r="5689" b="26098"/>
          <a:stretch/>
        </p:blipFill>
        <p:spPr>
          <a:xfrm>
            <a:off x="4461481" y="1289200"/>
            <a:ext cx="389100" cy="184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288" name="Google Shape;288;p30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27446" t="22665" r="27684" b="23136"/>
          <a:stretch/>
        </p:blipFill>
        <p:spPr>
          <a:xfrm>
            <a:off x="4511281" y="2398963"/>
            <a:ext cx="289500" cy="3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9" name="Google Shape;289;p30">
            <a:hlinkClick r:id="" action="ppaction://noaction"/>
          </p:cNvPr>
          <p:cNvPicPr preferRelativeResize="0"/>
          <p:nvPr/>
        </p:nvPicPr>
        <p:blipFill rotWithShape="1">
          <a:blip r:embed="rId9">
            <a:alphaModFix/>
          </a:blip>
          <a:srcRect l="5963" t="26093" r="5689" b="26098"/>
          <a:stretch/>
        </p:blipFill>
        <p:spPr>
          <a:xfrm>
            <a:off x="4461481" y="3659025"/>
            <a:ext cx="389100" cy="184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25" y="85150"/>
            <a:ext cx="4257150" cy="24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75" y="85150"/>
            <a:ext cx="4384876" cy="24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3413" y="2664775"/>
            <a:ext cx="4257175" cy="2338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9"/>
          <p:cNvSpPr txBox="1">
            <a:spLocks noGrp="1"/>
          </p:cNvSpPr>
          <p:nvPr>
            <p:ph type="title"/>
          </p:nvPr>
        </p:nvSpPr>
        <p:spPr>
          <a:xfrm>
            <a:off x="720000" y="1792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Clinic Operation Revenue</a:t>
            </a:r>
            <a:endParaRPr sz="3600"/>
          </a:p>
        </p:txBody>
      </p:sp>
      <p:sp>
        <p:nvSpPr>
          <p:cNvPr id="590" name="Google Shape;590;p49"/>
          <p:cNvSpPr txBox="1"/>
          <p:nvPr/>
        </p:nvSpPr>
        <p:spPr>
          <a:xfrm>
            <a:off x="992000" y="3273375"/>
            <a:ext cx="298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74F85"/>
                </a:solidFill>
                <a:latin typeface="Roboto"/>
                <a:ea typeface="Roboto"/>
                <a:cs typeface="Roboto"/>
                <a:sym typeface="Roboto"/>
              </a:rPr>
              <a:t>TOTAL REVENUE</a:t>
            </a:r>
            <a:endParaRPr sz="2800">
              <a:solidFill>
                <a:srgbClr val="474F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49"/>
          <p:cNvSpPr txBox="1"/>
          <p:nvPr/>
        </p:nvSpPr>
        <p:spPr>
          <a:xfrm>
            <a:off x="1214875" y="3812275"/>
            <a:ext cx="23538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31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$7,310.00</a:t>
            </a:r>
            <a:endParaRPr sz="3000" b="1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49"/>
          <p:cNvSpPr txBox="1"/>
          <p:nvPr/>
        </p:nvSpPr>
        <p:spPr>
          <a:xfrm>
            <a:off x="819225" y="1319675"/>
            <a:ext cx="36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74F85"/>
                </a:solidFill>
                <a:latin typeface="Roboto"/>
                <a:ea typeface="Roboto"/>
                <a:cs typeface="Roboto"/>
                <a:sym typeface="Roboto"/>
              </a:rPr>
              <a:t>MEDICAL SUPPLIES</a:t>
            </a:r>
            <a:endParaRPr sz="2800">
              <a:solidFill>
                <a:srgbClr val="474F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49"/>
          <p:cNvSpPr txBox="1"/>
          <p:nvPr/>
        </p:nvSpPr>
        <p:spPr>
          <a:xfrm>
            <a:off x="1485525" y="1958850"/>
            <a:ext cx="23538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31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$680</a:t>
            </a:r>
            <a:endParaRPr sz="3000" b="1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49"/>
          <p:cNvSpPr txBox="1"/>
          <p:nvPr/>
        </p:nvSpPr>
        <p:spPr>
          <a:xfrm>
            <a:off x="5506000" y="1319675"/>
            <a:ext cx="298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74F85"/>
                </a:solidFill>
                <a:latin typeface="Roboto"/>
                <a:ea typeface="Roboto"/>
                <a:cs typeface="Roboto"/>
                <a:sym typeface="Roboto"/>
              </a:rPr>
              <a:t>STAFF WAGES</a:t>
            </a:r>
            <a:endParaRPr sz="2800">
              <a:solidFill>
                <a:srgbClr val="474F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49"/>
          <p:cNvSpPr txBox="1"/>
          <p:nvPr/>
        </p:nvSpPr>
        <p:spPr>
          <a:xfrm>
            <a:off x="5651050" y="1838525"/>
            <a:ext cx="23538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31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$1,333.20</a:t>
            </a:r>
            <a:endParaRPr sz="3000" b="1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49"/>
          <p:cNvSpPr txBox="1"/>
          <p:nvPr/>
        </p:nvSpPr>
        <p:spPr>
          <a:xfrm>
            <a:off x="5438400" y="3273375"/>
            <a:ext cx="298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74F85"/>
                </a:solidFill>
                <a:latin typeface="Roboto"/>
                <a:ea typeface="Roboto"/>
                <a:cs typeface="Roboto"/>
                <a:sym typeface="Roboto"/>
              </a:rPr>
              <a:t>DAILY PROFIT</a:t>
            </a:r>
            <a:endParaRPr sz="2800">
              <a:solidFill>
                <a:srgbClr val="474F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49"/>
          <p:cNvSpPr txBox="1"/>
          <p:nvPr/>
        </p:nvSpPr>
        <p:spPr>
          <a:xfrm>
            <a:off x="5583450" y="3812275"/>
            <a:ext cx="26955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31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$5,296.80</a:t>
            </a:r>
            <a:endParaRPr sz="3000" b="1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0"/>
          <p:cNvSpPr txBox="1">
            <a:spLocks noGrp="1"/>
          </p:cNvSpPr>
          <p:nvPr>
            <p:ph type="title"/>
          </p:nvPr>
        </p:nvSpPr>
        <p:spPr>
          <a:xfrm>
            <a:off x="720000" y="1850875"/>
            <a:ext cx="5134500" cy="104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CONCLUSION &amp; RECOMMENDATION</a:t>
            </a:r>
            <a:endParaRPr/>
          </a:p>
        </p:txBody>
      </p:sp>
      <p:sp>
        <p:nvSpPr>
          <p:cNvPr id="603" name="Google Shape;603;p50"/>
          <p:cNvSpPr txBox="1">
            <a:spLocks noGrp="1"/>
          </p:cNvSpPr>
          <p:nvPr>
            <p:ph type="title" idx="2"/>
          </p:nvPr>
        </p:nvSpPr>
        <p:spPr>
          <a:xfrm>
            <a:off x="720000" y="1059450"/>
            <a:ext cx="15156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604" name="Google Shape;604;p50"/>
          <p:cNvPicPr preferRelativeResize="0"/>
          <p:nvPr/>
        </p:nvPicPr>
        <p:blipFill rotWithShape="1">
          <a:blip r:embed="rId3">
            <a:alphaModFix/>
          </a:blip>
          <a:srcRect l="-3157" t="2289" r="-3157" b="1519"/>
          <a:stretch/>
        </p:blipFill>
        <p:spPr>
          <a:xfrm flipH="1">
            <a:off x="6335500" y="2369500"/>
            <a:ext cx="2963100" cy="2681100"/>
          </a:xfrm>
          <a:prstGeom prst="roundRect">
            <a:avLst>
              <a:gd name="adj" fmla="val 33816"/>
            </a:avLst>
          </a:prstGeom>
          <a:noFill/>
          <a:ln>
            <a:noFill/>
          </a:ln>
        </p:spPr>
      </p:pic>
      <p:pic>
        <p:nvPicPr>
          <p:cNvPr id="605" name="Google Shape;605;p50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0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0">
            <a:hlinkClick r:id="rId5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50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51"/>
          <p:cNvGrpSpPr/>
          <p:nvPr/>
        </p:nvGrpSpPr>
        <p:grpSpPr>
          <a:xfrm>
            <a:off x="3723450" y="1800300"/>
            <a:ext cx="4700552" cy="2709152"/>
            <a:chOff x="3723450" y="1800300"/>
            <a:chExt cx="4700552" cy="2709152"/>
          </a:xfrm>
        </p:grpSpPr>
        <p:sp>
          <p:nvSpPr>
            <p:cNvPr id="614" name="Google Shape;614;p51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3881102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6" name="Google Shape;616;p51"/>
          <p:cNvPicPr preferRelativeResize="0"/>
          <p:nvPr/>
        </p:nvPicPr>
        <p:blipFill rotWithShape="1">
          <a:blip r:embed="rId3">
            <a:alphaModFix/>
          </a:blip>
          <a:srcRect l="21798" t="46485" r="9801" b="10575"/>
          <a:stretch/>
        </p:blipFill>
        <p:spPr>
          <a:xfrm>
            <a:off x="720000" y="2196200"/>
            <a:ext cx="2604900" cy="1635300"/>
          </a:xfrm>
          <a:prstGeom prst="roundRect">
            <a:avLst>
              <a:gd name="adj" fmla="val 48837"/>
            </a:avLst>
          </a:prstGeom>
          <a:noFill/>
          <a:ln>
            <a:noFill/>
          </a:ln>
        </p:spPr>
      </p:pic>
      <p:pic>
        <p:nvPicPr>
          <p:cNvPr id="617" name="Google Shape;617;p51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54419" t="75731" r="37524" b="18592"/>
          <a:stretch/>
        </p:blipFill>
        <p:spPr>
          <a:xfrm>
            <a:off x="4032366" y="4208292"/>
            <a:ext cx="421953" cy="29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1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42246" t="71149" r="48193" b="21101"/>
          <a:stretch/>
        </p:blipFill>
        <p:spPr>
          <a:xfrm>
            <a:off x="3710669" y="4031819"/>
            <a:ext cx="500779" cy="40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1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50933" t="84150" r="41010" b="10798"/>
          <a:stretch/>
        </p:blipFill>
        <p:spPr>
          <a:xfrm>
            <a:off x="3679770" y="4302517"/>
            <a:ext cx="421953" cy="26459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1"/>
          <p:cNvSpPr txBox="1">
            <a:spLocks noGrp="1"/>
          </p:cNvSpPr>
          <p:nvPr>
            <p:ph type="subTitle" idx="1"/>
          </p:nvPr>
        </p:nvSpPr>
        <p:spPr>
          <a:xfrm>
            <a:off x="4310025" y="2339325"/>
            <a:ext cx="3965100" cy="16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19100" algn="just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1800"/>
              <a:t>Long Patient Queue Times</a:t>
            </a:r>
            <a:endParaRPr sz="2000"/>
          </a:p>
          <a:p>
            <a:pPr marL="457200" lvl="0" indent="-419100" algn="just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1800"/>
              <a:t>Uneven Staff Utilization</a:t>
            </a:r>
            <a:endParaRPr sz="1800"/>
          </a:p>
          <a:p>
            <a:pPr marL="457200" lvl="0" indent="-419100" algn="just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1800"/>
              <a:t>Doctor Workload</a:t>
            </a:r>
            <a:endParaRPr sz="1800"/>
          </a:p>
        </p:txBody>
      </p:sp>
      <p:pic>
        <p:nvPicPr>
          <p:cNvPr id="621" name="Google Shape;621;p51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1">
            <a:hlinkClick r:id=""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1">
            <a:hlinkClick r:id="rId7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4" name="Google Shape;624;p51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1"/>
          <p:cNvSpPr txBox="1">
            <a:spLocks noGrp="1"/>
          </p:cNvSpPr>
          <p:nvPr>
            <p:ph type="title" idx="4294967295"/>
          </p:nvPr>
        </p:nvSpPr>
        <p:spPr>
          <a:xfrm>
            <a:off x="3463900" y="433375"/>
            <a:ext cx="3091500" cy="6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  <p:pic>
        <p:nvPicPr>
          <p:cNvPr id="631" name="Google Shape;631;p52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2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2">
            <a:hlinkClick r:id="rId4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5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2"/>
          <p:cNvSpPr txBox="1"/>
          <p:nvPr/>
        </p:nvSpPr>
        <p:spPr>
          <a:xfrm>
            <a:off x="285775" y="1260675"/>
            <a:ext cx="8988600" cy="3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4800" lvl="0" indent="-194350" algn="l" rtl="0">
              <a:spcBef>
                <a:spcPts val="0"/>
              </a:spcBef>
              <a:spcAft>
                <a:spcPts val="0"/>
              </a:spcAft>
              <a:buClr>
                <a:srgbClr val="474F85"/>
              </a:buClr>
              <a:buSzPts val="1700"/>
              <a:buFont typeface="Lato"/>
              <a:buChar char="●"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Enhance Medical Team Capacity: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Add a registered nurse to reduce waiting time and ensure high-quality care.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244800" lvl="0" indent="-194350" algn="l" rtl="0">
              <a:spcBef>
                <a:spcPts val="1000"/>
              </a:spcBef>
              <a:spcAft>
                <a:spcPts val="0"/>
              </a:spcAft>
              <a:buClr>
                <a:srgbClr val="474F85"/>
              </a:buClr>
              <a:buSzPts val="1700"/>
              <a:buFont typeface="Lato"/>
              <a:buChar char="●"/>
            </a:pP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Inform Patients: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Pre-inform patients about potential waiting time to manage expectations.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244800" lvl="0" indent="-194350" algn="l" rtl="0">
              <a:spcBef>
                <a:spcPts val="1000"/>
              </a:spcBef>
              <a:spcAft>
                <a:spcPts val="0"/>
              </a:spcAft>
              <a:buClr>
                <a:srgbClr val="474F85"/>
              </a:buClr>
              <a:buSzPts val="1700"/>
              <a:buFont typeface="Lato"/>
              <a:buChar char="●"/>
            </a:pPr>
            <a:r>
              <a:rPr lang="en" sz="1700" b="1">
                <a:latin typeface="Lato"/>
                <a:ea typeface="Lato"/>
                <a:cs typeface="Lato"/>
                <a:sym typeface="Lato"/>
              </a:rPr>
              <a:t>Optimize Staffing Levels: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Implement a rotating schedule to balance staffing, avoiding shortages and excesses.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244800" lvl="0" indent="-194350" algn="l" rtl="0">
              <a:spcBef>
                <a:spcPts val="1000"/>
              </a:spcBef>
              <a:spcAft>
                <a:spcPts val="0"/>
              </a:spcAft>
              <a:buClr>
                <a:srgbClr val="474F85"/>
              </a:buClr>
              <a:buSzPts val="1700"/>
              <a:buFont typeface="Lato"/>
              <a:buChar char="●"/>
            </a:pPr>
            <a:r>
              <a:rPr lang="en" sz="17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Accommodate More Patients: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Reorganize the scheduling calendar with specific time slots.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"/>
          <p:cNvSpPr txBox="1">
            <a:spLocks noGrp="1"/>
          </p:cNvSpPr>
          <p:nvPr>
            <p:ph type="title"/>
          </p:nvPr>
        </p:nvSpPr>
        <p:spPr>
          <a:xfrm>
            <a:off x="223650" y="48350"/>
            <a:ext cx="86967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Improvement Summary of New Clinic Strategy Models to the Current Model</a:t>
            </a:r>
            <a:endParaRPr sz="1500"/>
          </a:p>
        </p:txBody>
      </p:sp>
      <p:pic>
        <p:nvPicPr>
          <p:cNvPr id="641" name="Google Shape;6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88" y="761600"/>
            <a:ext cx="3100400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825" y="742725"/>
            <a:ext cx="3802525" cy="3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650" y="1093377"/>
            <a:ext cx="4345875" cy="405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230" y="1093375"/>
            <a:ext cx="4328294" cy="40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63" y="116525"/>
            <a:ext cx="3100400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800" y="97650"/>
            <a:ext cx="3802525" cy="3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32250"/>
            <a:ext cx="3873650" cy="23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0225"/>
            <a:ext cx="3873650" cy="23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1475" y="2832250"/>
            <a:ext cx="3794600" cy="23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1475" y="448300"/>
            <a:ext cx="3794599" cy="225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54"/>
          <p:cNvCxnSpPr/>
          <p:nvPr/>
        </p:nvCxnSpPr>
        <p:spPr>
          <a:xfrm>
            <a:off x="4286325" y="1754350"/>
            <a:ext cx="504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54"/>
          <p:cNvSpPr txBox="1"/>
          <p:nvPr/>
        </p:nvSpPr>
        <p:spPr>
          <a:xfrm>
            <a:off x="3737700" y="1781850"/>
            <a:ext cx="17397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Patients Arrivals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54"/>
          <p:cNvSpPr txBox="1"/>
          <p:nvPr/>
        </p:nvSpPr>
        <p:spPr>
          <a:xfrm>
            <a:off x="3801425" y="2369025"/>
            <a:ext cx="17397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Patients Seen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58" name="Google Shape;658;p54"/>
          <p:cNvCxnSpPr/>
          <p:nvPr/>
        </p:nvCxnSpPr>
        <p:spPr>
          <a:xfrm>
            <a:off x="4259625" y="2398588"/>
            <a:ext cx="5583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54"/>
          <p:cNvCxnSpPr/>
          <p:nvPr/>
        </p:nvCxnSpPr>
        <p:spPr>
          <a:xfrm>
            <a:off x="4233025" y="4266300"/>
            <a:ext cx="5715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54"/>
          <p:cNvCxnSpPr/>
          <p:nvPr/>
        </p:nvCxnSpPr>
        <p:spPr>
          <a:xfrm>
            <a:off x="4253013" y="4773900"/>
            <a:ext cx="5715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1" name="Google Shape;661;p54"/>
          <p:cNvSpPr txBox="1"/>
          <p:nvPr/>
        </p:nvSpPr>
        <p:spPr>
          <a:xfrm>
            <a:off x="4165013" y="4357875"/>
            <a:ext cx="1012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54"/>
          <p:cNvSpPr txBox="1"/>
          <p:nvPr/>
        </p:nvSpPr>
        <p:spPr>
          <a:xfrm>
            <a:off x="4215450" y="4773900"/>
            <a:ext cx="7842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Nurse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8" name="Google Shape;668;p5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794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36" y="0"/>
            <a:ext cx="83183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 Metrics</a:t>
            </a:r>
            <a:endParaRPr/>
          </a:p>
        </p:txBody>
      </p:sp>
      <p:pic>
        <p:nvPicPr>
          <p:cNvPr id="675" name="Google Shape;675;p5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9313"/>
            <a:ext cx="3130401" cy="193563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/>
        </p:nvSpPr>
        <p:spPr>
          <a:xfrm>
            <a:off x="1160388" y="2630775"/>
            <a:ext cx="93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Lato"/>
                <a:ea typeface="Lato"/>
                <a:cs typeface="Lato"/>
                <a:sym typeface="Lato"/>
              </a:rPr>
              <a:t>19%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56"/>
          <p:cNvSpPr txBox="1"/>
          <p:nvPr/>
        </p:nvSpPr>
        <p:spPr>
          <a:xfrm>
            <a:off x="488" y="3965400"/>
            <a:ext cx="35691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Improved Clinic Flows with More Patients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5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675" y="1949300"/>
            <a:ext cx="3130392" cy="1935626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6"/>
          <p:cNvSpPr txBox="1"/>
          <p:nvPr/>
        </p:nvSpPr>
        <p:spPr>
          <a:xfrm>
            <a:off x="7148100" y="2630763"/>
            <a:ext cx="127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Lato"/>
                <a:ea typeface="Lato"/>
                <a:cs typeface="Lato"/>
                <a:sym typeface="Lato"/>
              </a:rPr>
              <a:t>22.8%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56"/>
          <p:cNvSpPr txBox="1"/>
          <p:nvPr/>
        </p:nvSpPr>
        <p:spPr>
          <a:xfrm>
            <a:off x="6253272" y="3965400"/>
            <a:ext cx="26652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Increased Clinic’s Daily Profit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1" name="Google Shape;681;p56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0400" y="1949300"/>
            <a:ext cx="3130401" cy="1935631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6"/>
          <p:cNvSpPr txBox="1"/>
          <p:nvPr/>
        </p:nvSpPr>
        <p:spPr>
          <a:xfrm>
            <a:off x="4230438" y="2630775"/>
            <a:ext cx="93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Lato"/>
                <a:ea typeface="Lato"/>
                <a:cs typeface="Lato"/>
                <a:sym typeface="Lato"/>
              </a:rPr>
              <a:t>100%</a:t>
            </a:r>
            <a:endParaRPr sz="2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3" name="Google Shape;683;p56"/>
          <p:cNvSpPr txBox="1"/>
          <p:nvPr/>
        </p:nvSpPr>
        <p:spPr>
          <a:xfrm>
            <a:off x="3883043" y="3965400"/>
            <a:ext cx="16251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Reduce Reneging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7"/>
          <p:cNvSpPr txBox="1">
            <a:spLocks noGrp="1"/>
          </p:cNvSpPr>
          <p:nvPr>
            <p:ph type="title"/>
          </p:nvPr>
        </p:nvSpPr>
        <p:spPr>
          <a:xfrm flipH="1">
            <a:off x="5332703" y="1815600"/>
            <a:ext cx="30915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689" name="Google Shape;689;p57"/>
          <p:cNvPicPr preferRelativeResize="0"/>
          <p:nvPr/>
        </p:nvPicPr>
        <p:blipFill rotWithShape="1">
          <a:blip r:embed="rId3">
            <a:alphaModFix/>
          </a:blip>
          <a:srcRect l="1630" r="-7529" b="-10"/>
          <a:stretch/>
        </p:blipFill>
        <p:spPr>
          <a:xfrm flipH="1">
            <a:off x="428100" y="1503100"/>
            <a:ext cx="3255300" cy="3074700"/>
          </a:xfrm>
          <a:prstGeom prst="roundRect">
            <a:avLst>
              <a:gd name="adj" fmla="val 33816"/>
            </a:avLst>
          </a:prstGeom>
          <a:noFill/>
          <a:ln>
            <a:noFill/>
          </a:ln>
        </p:spPr>
      </p:pic>
      <p:pic>
        <p:nvPicPr>
          <p:cNvPr id="690" name="Google Shape;690;p57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7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7">
            <a:hlinkClick r:id="rId5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57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1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>
            <a:hlinkClick r:id="rId4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31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/>
          <p:nvPr/>
        </p:nvSpPr>
        <p:spPr>
          <a:xfrm>
            <a:off x="968275" y="201275"/>
            <a:ext cx="645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01 - BUSINESS PROBLEM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1218175" y="1797225"/>
            <a:ext cx="70362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Long waiting line for customers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Low utilization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→ Negative effects on clinic’s reputation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→ Loss of customers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0" name="Google Shape;300;p31"/>
          <p:cNvGrpSpPr/>
          <p:nvPr/>
        </p:nvGrpSpPr>
        <p:grpSpPr>
          <a:xfrm>
            <a:off x="854463" y="1452403"/>
            <a:ext cx="7224885" cy="2763606"/>
            <a:chOff x="3723450" y="1800300"/>
            <a:chExt cx="4679027" cy="2709152"/>
          </a:xfrm>
        </p:grpSpPr>
        <p:sp>
          <p:nvSpPr>
            <p:cNvPr id="301" name="Google Shape;301;p31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859577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2"/>
          <p:cNvGrpSpPr/>
          <p:nvPr/>
        </p:nvGrpSpPr>
        <p:grpSpPr>
          <a:xfrm>
            <a:off x="3723450" y="1800300"/>
            <a:ext cx="4700552" cy="2709152"/>
            <a:chOff x="3723450" y="1800300"/>
            <a:chExt cx="4700552" cy="2709152"/>
          </a:xfrm>
        </p:grpSpPr>
        <p:sp>
          <p:nvSpPr>
            <p:cNvPr id="308" name="Google Shape;308;p32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3881102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" name="Google Shape;310;p32"/>
          <p:cNvPicPr preferRelativeResize="0"/>
          <p:nvPr/>
        </p:nvPicPr>
        <p:blipFill rotWithShape="1">
          <a:blip r:embed="rId3">
            <a:alphaModFix/>
          </a:blip>
          <a:srcRect l="21798" t="46485" r="9801" b="10575"/>
          <a:stretch/>
        </p:blipFill>
        <p:spPr>
          <a:xfrm>
            <a:off x="720000" y="2196200"/>
            <a:ext cx="2604900" cy="1635300"/>
          </a:xfrm>
          <a:prstGeom prst="roundRect">
            <a:avLst>
              <a:gd name="adj" fmla="val 48837"/>
            </a:avLst>
          </a:prstGeom>
          <a:noFill/>
          <a:ln>
            <a:noFill/>
          </a:ln>
        </p:spPr>
      </p:pic>
      <p:pic>
        <p:nvPicPr>
          <p:cNvPr id="311" name="Google Shape;311;p32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54419" t="75731" r="37524" b="18592"/>
          <a:stretch/>
        </p:blipFill>
        <p:spPr>
          <a:xfrm>
            <a:off x="4032366" y="4208292"/>
            <a:ext cx="421955" cy="29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42246" t="71149" r="48193" b="21101"/>
          <a:stretch/>
        </p:blipFill>
        <p:spPr>
          <a:xfrm>
            <a:off x="3710669" y="4031819"/>
            <a:ext cx="500780" cy="40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50933" t="84150" r="41010" b="10798"/>
          <a:stretch/>
        </p:blipFill>
        <p:spPr>
          <a:xfrm>
            <a:off x="3679770" y="4302517"/>
            <a:ext cx="421955" cy="2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>
            <a:spLocks noGrp="1"/>
          </p:cNvSpPr>
          <p:nvPr>
            <p:ph type="subTitle" idx="1"/>
          </p:nvPr>
        </p:nvSpPr>
        <p:spPr>
          <a:xfrm>
            <a:off x="4101725" y="2339325"/>
            <a:ext cx="4232700" cy="163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well-managed supportive management structure to </a:t>
            </a:r>
            <a:r>
              <a:rPr lang="en" b="1"/>
              <a:t>maximize resource utilization</a:t>
            </a:r>
            <a:r>
              <a:rPr lang="en"/>
              <a:t> and </a:t>
            </a:r>
            <a:r>
              <a:rPr lang="en" b="1"/>
              <a:t>improve productivity</a:t>
            </a:r>
            <a:r>
              <a:rPr lang="en"/>
              <a:t> in the workforce, while</a:t>
            </a:r>
            <a:r>
              <a:rPr lang="en" b="1"/>
              <a:t> minimize waiting time</a:t>
            </a:r>
            <a:r>
              <a:rPr lang="en"/>
              <a:t> for patients.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OBJECTIVES</a:t>
            </a:r>
            <a:endParaRPr/>
          </a:p>
        </p:txBody>
      </p:sp>
      <p:pic>
        <p:nvPicPr>
          <p:cNvPr id="316" name="Google Shape;316;p32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>
            <a:hlinkClick r:id=""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>
            <a:hlinkClick r:id="rId7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32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>
            <a:spLocks noGrp="1"/>
          </p:cNvSpPr>
          <p:nvPr>
            <p:ph type="title"/>
          </p:nvPr>
        </p:nvSpPr>
        <p:spPr>
          <a:xfrm flipH="1">
            <a:off x="5256349" y="1815600"/>
            <a:ext cx="38634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title" idx="2"/>
          </p:nvPr>
        </p:nvSpPr>
        <p:spPr>
          <a:xfrm flipH="1">
            <a:off x="6908603" y="1059450"/>
            <a:ext cx="15156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t="6529" b="6529"/>
          <a:stretch/>
        </p:blipFill>
        <p:spPr>
          <a:xfrm flipH="1">
            <a:off x="285775" y="1605800"/>
            <a:ext cx="3536400" cy="3074700"/>
          </a:xfrm>
          <a:prstGeom prst="roundRect">
            <a:avLst>
              <a:gd name="adj" fmla="val 33816"/>
            </a:avLst>
          </a:prstGeom>
          <a:noFill/>
          <a:ln>
            <a:noFill/>
          </a:ln>
        </p:spPr>
      </p:pic>
      <p:pic>
        <p:nvPicPr>
          <p:cNvPr id="327" name="Google Shape;327;p33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>
            <a:hlinkClick r:id="rId5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33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sz="3200"/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"/>
          </p:nvPr>
        </p:nvSpPr>
        <p:spPr>
          <a:xfrm>
            <a:off x="1958575" y="2636175"/>
            <a:ext cx="6058800" cy="71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Homogeneous Patient Behavior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patients behave similarly and follow the same path through the clinic (e.g. registration,  examination).</a:t>
            </a:r>
            <a:endParaRPr sz="1600"/>
          </a:p>
        </p:txBody>
      </p:sp>
      <p:sp>
        <p:nvSpPr>
          <p:cNvPr id="337" name="Google Shape;337;p34"/>
          <p:cNvSpPr txBox="1">
            <a:spLocks noGrp="1"/>
          </p:cNvSpPr>
          <p:nvPr>
            <p:ph type="subTitle" idx="4"/>
          </p:nvPr>
        </p:nvSpPr>
        <p:spPr>
          <a:xfrm>
            <a:off x="1939225" y="1145850"/>
            <a:ext cx="5792700" cy="86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Service Time Distribution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Service times for different components (receptionists, medical assistants, doctors) follow triangular probability distributions.</a:t>
            </a:r>
            <a:endParaRPr sz="1600"/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l="17185" t="16821" r="74564" b="63954"/>
          <a:stretch/>
        </p:blipFill>
        <p:spPr>
          <a:xfrm>
            <a:off x="8374227" y="1584375"/>
            <a:ext cx="712325" cy="16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4">
            <a:hlinkClick r:id="rId5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4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>
            <a:spLocks noGrp="1"/>
          </p:cNvSpPr>
          <p:nvPr>
            <p:ph type="title" idx="6"/>
          </p:nvPr>
        </p:nvSpPr>
        <p:spPr>
          <a:xfrm>
            <a:off x="720000" y="1123338"/>
            <a:ext cx="15156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344" name="Google Shape;344;p34"/>
          <p:cNvSpPr txBox="1">
            <a:spLocks noGrp="1"/>
          </p:cNvSpPr>
          <p:nvPr>
            <p:ph type="title" idx="6"/>
          </p:nvPr>
        </p:nvSpPr>
        <p:spPr>
          <a:xfrm>
            <a:off x="720000" y="2571138"/>
            <a:ext cx="15156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 idx="6"/>
          </p:nvPr>
        </p:nvSpPr>
        <p:spPr>
          <a:xfrm>
            <a:off x="720000" y="4095138"/>
            <a:ext cx="1515600" cy="66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1900075" y="4202100"/>
            <a:ext cx="6264000" cy="71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Fixed Service Capacities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number of receptionists, medical assistants, and doctors remains constant during the simulation.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>
            <a:hlinkClick r:id="rId3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35"/>
          <p:cNvGrpSpPr/>
          <p:nvPr/>
        </p:nvGrpSpPr>
        <p:grpSpPr>
          <a:xfrm>
            <a:off x="1208891" y="1648031"/>
            <a:ext cx="6743882" cy="2530619"/>
            <a:chOff x="3723450" y="1800300"/>
            <a:chExt cx="4700552" cy="2709152"/>
          </a:xfrm>
        </p:grpSpPr>
        <p:sp>
          <p:nvSpPr>
            <p:cNvPr id="353" name="Google Shape;353;p35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3881102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35"/>
          <p:cNvSpPr txBox="1">
            <a:spLocks noGrp="1"/>
          </p:cNvSpPr>
          <p:nvPr>
            <p:ph type="subTitle" idx="1"/>
          </p:nvPr>
        </p:nvSpPr>
        <p:spPr>
          <a:xfrm>
            <a:off x="1490625" y="2083750"/>
            <a:ext cx="6120000" cy="18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Conducting interviews with the office manager at the clinic.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Recording timestamps of key events such as patient arrivals, waiting time and service completion.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OBSERVATION</a:t>
            </a:r>
            <a:endParaRPr/>
          </a:p>
        </p:txBody>
      </p:sp>
      <p:pic>
        <p:nvPicPr>
          <p:cNvPr id="357" name="Google Shape;357;p3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/>
        </p:nvSpPr>
        <p:spPr>
          <a:xfrm>
            <a:off x="1426650" y="3333900"/>
            <a:ext cx="11268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Staffing</a:t>
            </a: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5093300" y="2509806"/>
            <a:ext cx="33306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F85"/>
              </a:buClr>
              <a:buSzPts val="1100"/>
              <a:buFont typeface="Arial"/>
              <a:buNone/>
            </a:pP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5457525" y="3170400"/>
            <a:ext cx="33567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Financial Information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894900" y="1646275"/>
            <a:ext cx="1664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Arrival Rates</a:t>
            </a: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68" name="Google Shape;368;p36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l="11164" t="27567" r="18532" b="39025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l="11164" t="27567" r="18532" b="39025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>
            <a:hlinkClick r:id="rId4" action="ppaction://hlinksldjump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36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>
            <a:spLocks noGrp="1"/>
          </p:cNvSpPr>
          <p:nvPr>
            <p:ph type="title" idx="4294967295"/>
          </p:nvPr>
        </p:nvSpPr>
        <p:spPr>
          <a:xfrm>
            <a:off x="1253400" y="445025"/>
            <a:ext cx="724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OBSERVATION</a:t>
            </a:r>
            <a:endParaRPr/>
          </a:p>
        </p:txBody>
      </p:sp>
      <p:sp>
        <p:nvSpPr>
          <p:cNvPr id="373" name="Google Shape;373;p36"/>
          <p:cNvSpPr txBox="1"/>
          <p:nvPr/>
        </p:nvSpPr>
        <p:spPr>
          <a:xfrm>
            <a:off x="6175800" y="1521650"/>
            <a:ext cx="1802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Service Time</a:t>
            </a: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592100" y="1981525"/>
            <a:ext cx="32874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Number of patients arrive per hour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397100" y="3604200"/>
            <a:ext cx="309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Number of employees in each position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5093300" y="1916575"/>
            <a:ext cx="36147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Time patients spend receiving service at receptionist, medical assistant and doctor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8425" y="1462250"/>
            <a:ext cx="389100" cy="3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/>
        </p:nvSpPr>
        <p:spPr>
          <a:xfrm>
            <a:off x="5529300" y="3438550"/>
            <a:ext cx="36147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Employees Hourly Pay Rate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Supplies Cost &amp; Staff Wage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Appointment Revenue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>
            <a:spLocks noGrp="1"/>
          </p:cNvSpPr>
          <p:nvPr>
            <p:ph type="title"/>
          </p:nvPr>
        </p:nvSpPr>
        <p:spPr>
          <a:xfrm>
            <a:off x="720000" y="48515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384" name="Google Shape;384;p37"/>
          <p:cNvSpPr txBox="1"/>
          <p:nvPr/>
        </p:nvSpPr>
        <p:spPr>
          <a:xfrm>
            <a:off x="-347550" y="1383850"/>
            <a:ext cx="213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Arrival Rates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207276" y="2140675"/>
            <a:ext cx="817128" cy="431082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7"/>
          <p:cNvSpPr txBox="1"/>
          <p:nvPr/>
        </p:nvSpPr>
        <p:spPr>
          <a:xfrm>
            <a:off x="288513" y="2171538"/>
            <a:ext cx="65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NP 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207275" y="3159488"/>
            <a:ext cx="817128" cy="431082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207275" y="4111025"/>
            <a:ext cx="817128" cy="431082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288525" y="3172188"/>
            <a:ext cx="65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EP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7"/>
          <p:cNvSpPr txBox="1"/>
          <p:nvPr/>
        </p:nvSpPr>
        <p:spPr>
          <a:xfrm>
            <a:off x="288525" y="4141913"/>
            <a:ext cx="65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WP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1137025" y="4159450"/>
            <a:ext cx="88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0.5/hour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1137025" y="3172200"/>
            <a:ext cx="104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4/hour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1137025" y="2184950"/>
            <a:ext cx="104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1/hour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4324250" y="1430050"/>
            <a:ext cx="114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Staffing  </a:t>
            </a:r>
            <a:endParaRPr sz="18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95" name="Google Shape;395;p37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3413787" y="1922825"/>
            <a:ext cx="420277" cy="5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275" y="3982451"/>
            <a:ext cx="723300" cy="7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3180975" y="2845375"/>
            <a:ext cx="885900" cy="8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7"/>
          <p:cNvSpPr txBox="1"/>
          <p:nvPr/>
        </p:nvSpPr>
        <p:spPr>
          <a:xfrm>
            <a:off x="4424425" y="1983750"/>
            <a:ext cx="982800" cy="723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31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3500" b="1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5805500" y="2083713"/>
            <a:ext cx="2073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(3, 9, 15)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4425350" y="3095850"/>
            <a:ext cx="982800" cy="723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31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3500" b="1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5676100" y="2927900"/>
            <a:ext cx="29679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Trainee       (20, 25, 30)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Junior         (18, 21.5, 25)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Senior 1     (13, 18.5, 24)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Senior 2     (10, 15, 20)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5979850" y="1383850"/>
            <a:ext cx="23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Service Time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4500588" y="4111025"/>
            <a:ext cx="982800" cy="723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31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3500" b="1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5846100" y="4257125"/>
            <a:ext cx="2073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(15, 17.5, 25)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7758100" y="1430050"/>
            <a:ext cx="885900" cy="240600"/>
          </a:xfrm>
          <a:prstGeom prst="triangle">
            <a:avLst>
              <a:gd name="adj" fmla="val 3363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7758100" y="1677088"/>
            <a:ext cx="114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(minute)</a:t>
            </a:r>
            <a:endParaRPr sz="1200" i="1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3174575" y="2395050"/>
            <a:ext cx="943800" cy="25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74F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Receptionist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3174600" y="3541500"/>
            <a:ext cx="982800" cy="314100"/>
          </a:xfrm>
          <a:prstGeom prst="rect">
            <a:avLst/>
          </a:prstGeom>
          <a:noFill/>
          <a:ln w="9525" cap="flat" cmpd="sng">
            <a:solidFill>
              <a:srgbClr val="474F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Medical Assistant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9" name="Google Shape;409;p37"/>
          <p:cNvSpPr txBox="1"/>
          <p:nvPr/>
        </p:nvSpPr>
        <p:spPr>
          <a:xfrm>
            <a:off x="3194100" y="4603500"/>
            <a:ext cx="943800" cy="250200"/>
          </a:xfrm>
          <a:prstGeom prst="rect">
            <a:avLst/>
          </a:prstGeom>
          <a:noFill/>
          <a:ln w="9525" cap="flat" cmpd="sng">
            <a:solidFill>
              <a:srgbClr val="474F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Doctor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ractive Clinical Case by Slidesgo">
  <a:themeElements>
    <a:clrScheme name="Simple Light">
      <a:dk1>
        <a:srgbClr val="474F85"/>
      </a:dk1>
      <a:lt1>
        <a:srgbClr val="FFFFFF"/>
      </a:lt1>
      <a:dk2>
        <a:srgbClr val="000000"/>
      </a:dk2>
      <a:lt2>
        <a:srgbClr val="E6F8F6"/>
      </a:lt2>
      <a:accent1>
        <a:srgbClr val="5BCEC7"/>
      </a:accent1>
      <a:accent2>
        <a:srgbClr val="A4E4E0"/>
      </a:accent2>
      <a:accent3>
        <a:srgbClr val="76AAA7"/>
      </a:accent3>
      <a:accent4>
        <a:srgbClr val="455A64"/>
      </a:accent4>
      <a:accent5>
        <a:srgbClr val="F2F2F2"/>
      </a:accent5>
      <a:accent6>
        <a:srgbClr val="CFCFCF"/>
      </a:accent6>
      <a:hlink>
        <a:srgbClr val="474F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Microsoft Macintosh PowerPoint</Application>
  <PresentationFormat>On-screen Show (16:9)</PresentationFormat>
  <Paragraphs>190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Montserrat SemiBold</vt:lpstr>
      <vt:lpstr>Roboto Condensed</vt:lpstr>
      <vt:lpstr>Montserrat</vt:lpstr>
      <vt:lpstr>Livvic</vt:lpstr>
      <vt:lpstr>Lato</vt:lpstr>
      <vt:lpstr>Roboto</vt:lpstr>
      <vt:lpstr>Montserrat Medium</vt:lpstr>
      <vt:lpstr>Interactive Clinical Case by Slidesgo</vt:lpstr>
      <vt:lpstr>Primary &amp; Urgent Care Clinic Operation</vt:lpstr>
      <vt:lpstr>TABLE OF CONTENTS</vt:lpstr>
      <vt:lpstr>PowerPoint Presentation</vt:lpstr>
      <vt:lpstr>OBJECTIVES</vt:lpstr>
      <vt:lpstr>METHODOLOGY</vt:lpstr>
      <vt:lpstr>ASSUMPTIONS</vt:lpstr>
      <vt:lpstr>DATA COLLECTION &amp; OBSERVATION</vt:lpstr>
      <vt:lpstr>DATA COLLECTION &amp; OBSERVATION</vt:lpstr>
      <vt:lpstr>Data </vt:lpstr>
      <vt:lpstr>Data</vt:lpstr>
      <vt:lpstr>Data</vt:lpstr>
      <vt:lpstr>Statistical Analyses</vt:lpstr>
      <vt:lpstr>MODEL</vt:lpstr>
      <vt:lpstr>PROCESS FLOW</vt:lpstr>
      <vt:lpstr>MODEL</vt:lpstr>
      <vt:lpstr>RESULTS</vt:lpstr>
      <vt:lpstr>Results of Clinic Operations: Patient Flow and  Utilization</vt:lpstr>
      <vt:lpstr>PowerPoint Presentation</vt:lpstr>
      <vt:lpstr>PowerPoint Presentation</vt:lpstr>
      <vt:lpstr>PowerPoint Presentation</vt:lpstr>
      <vt:lpstr>Clinic Operation Revenue</vt:lpstr>
      <vt:lpstr>CONCLUSION &amp; RECOMMENDATION</vt:lpstr>
      <vt:lpstr>CONCLUSIONS</vt:lpstr>
      <vt:lpstr>RECOMMENDATION</vt:lpstr>
      <vt:lpstr>Improvement Summary of New Clinic Strategy Models to the Current Model</vt:lpstr>
      <vt:lpstr>PowerPoint Presentation</vt:lpstr>
      <vt:lpstr>PowerPoint Presentation</vt:lpstr>
      <vt:lpstr>Improvement Metrics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&amp; Urgent Care Clinic Operation</dc:title>
  <cp:lastModifiedBy>Uyen Tran</cp:lastModifiedBy>
  <cp:revision>1</cp:revision>
  <dcterms:modified xsi:type="dcterms:W3CDTF">2023-10-09T17:04:28Z</dcterms:modified>
</cp:coreProperties>
</file>